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Default Extension="wmf" ContentType="image/x-wmf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4" r:id="rId2"/>
    <p:sldId id="295" r:id="rId3"/>
    <p:sldId id="297" r:id="rId4"/>
    <p:sldId id="301" r:id="rId5"/>
    <p:sldId id="306" r:id="rId6"/>
    <p:sldId id="310" r:id="rId7"/>
    <p:sldId id="312" r:id="rId8"/>
    <p:sldId id="313" r:id="rId9"/>
    <p:sldId id="316" r:id="rId10"/>
    <p:sldId id="321" r:id="rId11"/>
    <p:sldId id="325" r:id="rId12"/>
    <p:sldId id="328" r:id="rId13"/>
    <p:sldId id="274" r:id="rId14"/>
    <p:sldId id="286" r:id="rId15"/>
    <p:sldId id="329" r:id="rId16"/>
    <p:sldId id="331" r:id="rId17"/>
    <p:sldId id="333" r:id="rId18"/>
    <p:sldId id="291" r:id="rId19"/>
    <p:sldId id="334" r:id="rId20"/>
    <p:sldId id="337" r:id="rId2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50AAE6"/>
    <a:srgbClr val="FF99FF"/>
    <a:srgbClr val="5A6EB4"/>
    <a:srgbClr val="A00078"/>
    <a:srgbClr val="A01E28"/>
    <a:srgbClr val="A08232"/>
    <a:srgbClr val="DCA01E"/>
    <a:srgbClr val="FA8214"/>
    <a:srgbClr val="82BE3C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21148" autoAdjust="0"/>
    <p:restoredTop sz="91212" autoAdjust="0"/>
  </p:normalViewPr>
  <p:slideViewPr>
    <p:cSldViewPr showGuides="1">
      <p:cViewPr>
        <p:scale>
          <a:sx n="150" d="100"/>
          <a:sy n="150" d="100"/>
        </p:scale>
        <p:origin x="2464" y="2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60775" y="468313"/>
            <a:ext cx="27590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41338" y="8532813"/>
            <a:ext cx="3103562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de-DE" sz="800"/>
              <a:t>KIT – Universität des Landes Baden-Württemberg und 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de-DE" sz="800"/>
              <a:t>nationales Forschungszentrum in der Helmholtz-Gemeinschaft</a:t>
            </a:r>
          </a:p>
        </p:txBody>
      </p:sp>
      <p:pic>
        <p:nvPicPr>
          <p:cNvPr id="9223" name="Picture 11" descr="KIT-Logo-rgb_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188913"/>
            <a:ext cx="10080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6680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27DC3E-3A27-4D23-9336-3EAB36224A0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142444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2154996"/>
            <a:ext cx="9144000" cy="6026532"/>
          </a:xfrm>
          <a:prstGeom prst="rect">
            <a:avLst/>
          </a:prstGeom>
        </p:spPr>
      </p:pic>
      <p:pic>
        <p:nvPicPr>
          <p:cNvPr id="26635" name="Picture 9" descr="II_rahmen_neu_tite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396875" y="6475413"/>
            <a:ext cx="367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e-DE" sz="800"/>
              <a:t>KIT – Universität des Landes Baden-Württemberg und</a:t>
            </a:r>
          </a:p>
          <a:p>
            <a:r>
              <a:rPr lang="de-DE" sz="800"/>
              <a:t>nationales Forschungszentrum in der Helmholtz-Gemeinschaft</a:t>
            </a:r>
          </a:p>
        </p:txBody>
      </p:sp>
      <p:sp>
        <p:nvSpPr>
          <p:cNvPr id="13" name="Text Box 21"/>
          <p:cNvSpPr txBox="1">
            <a:spLocks noChangeArrowheads="1"/>
          </p:cNvSpPr>
          <p:nvPr userDrawn="1"/>
        </p:nvSpPr>
        <p:spPr bwMode="auto">
          <a:xfrm>
            <a:off x="385763" y="3367088"/>
            <a:ext cx="4537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de-DE" sz="1000" dirty="0" smtClean="0">
                <a:solidFill>
                  <a:schemeClr val="bg1"/>
                </a:solidFill>
              </a:rPr>
              <a:t>Institut für experimentelle Kernphysik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1600" b="1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26639" name="Picture 11" descr="KIT-Logo-rgb_d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2113" y="1198563"/>
            <a:ext cx="8356600" cy="48942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Prof. Max Mustermann - Präsentationstitel</a:t>
            </a:r>
          </a:p>
        </p:txBody>
      </p:sp>
      <p:sp>
        <p:nvSpPr>
          <p:cNvPr id="5" name="Datumsplatzhalter 10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101DA-C805-49D6-936E-EF17408DE37B}" type="datetime1">
              <a:rPr lang="de-DE" smtClean="0"/>
              <a:pPr/>
              <a:t>10/10/11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Prof. Max Mustermann - Präsentationstitel</a:t>
            </a:r>
          </a:p>
        </p:txBody>
      </p:sp>
      <p:sp>
        <p:nvSpPr>
          <p:cNvPr id="5" name="Datumsplatzhalter 10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8D019-5134-4866-8BCC-6AD2983F956C}" type="datetime1">
              <a:rPr lang="de-DE" smtClean="0"/>
              <a:pPr/>
              <a:t>10/10/11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Schule für Astroteilchenphysik 2011 </a:t>
            </a:r>
            <a:r>
              <a:rPr lang="de-DE" dirty="0" err="1" smtClean="0"/>
              <a:t>Obertrubach-Bärnfels</a:t>
            </a:r>
            <a:endParaRPr lang="de-DE" dirty="0" smtClean="0"/>
          </a:p>
          <a:p>
            <a:r>
              <a:rPr lang="de-DE" dirty="0" smtClean="0"/>
              <a:t>Jan Reich</a:t>
            </a:r>
          </a:p>
        </p:txBody>
      </p:sp>
      <p:sp>
        <p:nvSpPr>
          <p:cNvPr id="5" name="Datumsplatzhalter 10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Prof. Max Mustermann - Präsentationstitel</a:t>
            </a:r>
          </a:p>
        </p:txBody>
      </p:sp>
      <p:sp>
        <p:nvSpPr>
          <p:cNvPr id="5" name="Datumsplatzhalter 10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64446-9DE9-4EC1-92AB-907DF09BD351}" type="datetime1">
              <a:rPr lang="de-DE" smtClean="0"/>
              <a:pPr/>
              <a:t>10/10/11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Prof. Max Mustermann - Präsentationstitel</a:t>
            </a:r>
          </a:p>
        </p:txBody>
      </p:sp>
      <p:sp>
        <p:nvSpPr>
          <p:cNvPr id="6" name="Datumsplatzhalter 10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864FC-C1F6-4F60-90E2-4C82285A7CB6}" type="datetime1">
              <a:rPr lang="de-DE" smtClean="0"/>
              <a:pPr/>
              <a:t>10/10/11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Prof. Max Mustermann - Präsentationstitel</a:t>
            </a:r>
          </a:p>
        </p:txBody>
      </p:sp>
      <p:sp>
        <p:nvSpPr>
          <p:cNvPr id="8" name="Datumsplatzhalter 10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FF499-D2C2-429B-A38D-874884AC2B44}" type="datetime1">
              <a:rPr lang="de-DE" smtClean="0"/>
              <a:pPr/>
              <a:t>10/10/11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Prof. Max Mustermann - Präsentationstitel</a:t>
            </a:r>
          </a:p>
        </p:txBody>
      </p:sp>
      <p:sp>
        <p:nvSpPr>
          <p:cNvPr id="4" name="Datumsplatzhalter 10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EC2FF-F6B1-4953-8BD6-DF423CDA3B5D}" type="datetime1">
              <a:rPr lang="de-DE" smtClean="0"/>
              <a:pPr/>
              <a:t>10/10/11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Prof. Max Mustermann - Präsentationstitel</a:t>
            </a:r>
          </a:p>
        </p:txBody>
      </p:sp>
      <p:sp>
        <p:nvSpPr>
          <p:cNvPr id="3" name="Datumsplatzhalter 10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FF657-D1DB-4306-82A3-A2011C94EF85}" type="datetime1">
              <a:rPr lang="de-DE" smtClean="0"/>
              <a:pPr/>
              <a:t>10/10/11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Prof. Max Mustermann - Präsentationstitel</a:t>
            </a:r>
          </a:p>
        </p:txBody>
      </p:sp>
      <p:sp>
        <p:nvSpPr>
          <p:cNvPr id="6" name="Datumsplatzhalter 10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86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9ADCC-593E-41F1-8EDC-3499514C881E}" type="datetime1">
              <a:rPr lang="de-DE" smtClean="0"/>
              <a:pPr/>
              <a:t>10/10/11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Prof. Max Mustermann - Präsentationstitel</a:t>
            </a:r>
          </a:p>
        </p:txBody>
      </p:sp>
      <p:sp>
        <p:nvSpPr>
          <p:cNvPr id="6" name="Datumsplatzhalter 10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7161F-0686-4A32-B5C2-6110D54CBF61}" type="datetime1">
              <a:rPr lang="de-DE" smtClean="0"/>
              <a:pPr/>
              <a:t>10/10/11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Folientitel durch klicken hinzufügen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011863" y="6453188"/>
            <a:ext cx="2736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50000"/>
              </a:spcBef>
              <a:defRPr/>
            </a:pPr>
            <a:r>
              <a:rPr lang="de-DE" sz="900" dirty="0" smtClean="0"/>
              <a:t>Institut für experimentelle Kernphysik</a:t>
            </a:r>
            <a:endParaRPr lang="de-DE" sz="900" dirty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endParaRPr lang="de-DE" sz="900" b="1" dirty="0"/>
          </a:p>
        </p:txBody>
      </p:sp>
      <p:pic>
        <p:nvPicPr>
          <p:cNvPr id="1032" name="Picture 13" descr="KIT-Logo-rgb_d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67625" y="333375"/>
            <a:ext cx="10763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de-DE" dirty="0" smtClean="0"/>
              <a:t>Jan Reich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 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wmf"/><Relationship Id="rId3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wmf"/><Relationship Id="rId3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wmf"/><Relationship Id="rId3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395288" y="1412875"/>
            <a:ext cx="83899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de-DE" sz="2600" b="1" dirty="0">
                <a:solidFill>
                  <a:schemeClr val="tx2"/>
                </a:solidFill>
              </a:rPr>
              <a:t>Erdmagnetfeldkompensation und Feinformung des Magnetfeldes am KATRIN Hauptspektrometer</a:t>
            </a:r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396875" y="2349500"/>
            <a:ext cx="837088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sz="1600" b="1" dirty="0" smtClean="0">
                <a:solidFill>
                  <a:srgbClr val="000000"/>
                </a:solidFill>
              </a:rPr>
              <a:t>Jan Reich</a:t>
            </a:r>
            <a:endParaRPr lang="de-DE" sz="1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Luftspulensysteme beeinflussen das Magnetfeld am Hauptspektrometer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Schule für Astroteilchenphysik 2011 </a:t>
            </a:r>
            <a:r>
              <a:rPr lang="de-DE" dirty="0" err="1" smtClean="0"/>
              <a:t>Obertrubach-Bärnfels</a:t>
            </a:r>
            <a:endParaRPr lang="de-DE" dirty="0" smtClean="0"/>
          </a:p>
          <a:p>
            <a:r>
              <a:rPr lang="de-DE" dirty="0" smtClean="0"/>
              <a:t>Jan Reich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5291750" y="2276975"/>
            <a:ext cx="3384550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de-DE" b="1">
                <a:solidFill>
                  <a:schemeClr val="bg1"/>
                </a:solidFill>
              </a:rPr>
              <a:t>LFCS: Low Field</a:t>
            </a:r>
          </a:p>
          <a:p>
            <a:pPr algn="ctr"/>
            <a:r>
              <a:rPr lang="de-DE" b="1">
                <a:solidFill>
                  <a:schemeClr val="bg1"/>
                </a:solidFill>
              </a:rPr>
              <a:t>Coil System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000" y="1080000"/>
            <a:ext cx="4552950" cy="30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uppieren 5"/>
          <p:cNvGrpSpPr/>
          <p:nvPr/>
        </p:nvGrpSpPr>
        <p:grpSpPr>
          <a:xfrm>
            <a:off x="4356712" y="2781800"/>
            <a:ext cx="4622800" cy="3473450"/>
            <a:chOff x="4356712" y="2781800"/>
            <a:chExt cx="4622800" cy="3473450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6562" y="3165975"/>
              <a:ext cx="4552950" cy="308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4356712" y="2781800"/>
              <a:ext cx="1081088" cy="719138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612973" y="4292451"/>
            <a:ext cx="3382963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de-DE" b="1" dirty="0" smtClean="0">
                <a:solidFill>
                  <a:schemeClr val="bg1"/>
                </a:solidFill>
              </a:rPr>
              <a:t>Magnetische Abschirmung</a:t>
            </a:r>
          </a:p>
          <a:p>
            <a:pPr algn="ctr"/>
            <a:r>
              <a:rPr lang="de-DE" b="1" dirty="0" smtClean="0">
                <a:solidFill>
                  <a:schemeClr val="bg1"/>
                </a:solidFill>
              </a:rPr>
              <a:t>von Untergrundelektronen</a:t>
            </a: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612972" y="5372571"/>
            <a:ext cx="3382963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de-DE" b="1" dirty="0" smtClean="0">
                <a:solidFill>
                  <a:schemeClr val="bg1"/>
                </a:solidFill>
              </a:rPr>
              <a:t>Adiabatische Führung</a:t>
            </a:r>
          </a:p>
          <a:p>
            <a:pPr algn="ctr"/>
            <a:r>
              <a:rPr lang="de-DE" b="1" dirty="0" smtClean="0">
                <a:solidFill>
                  <a:schemeClr val="bg1"/>
                </a:solidFill>
              </a:rPr>
              <a:t>von Signalelektronen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414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Schule für Astroteilchenphysik 2011 Obertrubach-Bärnfels</a:t>
            </a:r>
          </a:p>
          <a:p>
            <a:r>
              <a:rPr lang="de-DE" smtClean="0"/>
              <a:t>Jan Reich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333375"/>
            <a:ext cx="6911975" cy="561975"/>
          </a:xfrm>
        </p:spPr>
        <p:txBody>
          <a:bodyPr/>
          <a:lstStyle/>
          <a:p>
            <a:r>
              <a:rPr lang="de-DE" dirty="0" smtClean="0"/>
              <a:t>Das Erdmagnetfeld wird durch zwei senkrechte </a:t>
            </a:r>
            <a:r>
              <a:rPr lang="de-DE" dirty="0" err="1" smtClean="0"/>
              <a:t>Cosinusspulensystem</a:t>
            </a:r>
            <a:r>
              <a:rPr lang="de-DE" dirty="0" smtClean="0"/>
              <a:t> kompensiert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4351338" y="1412875"/>
            <a:ext cx="4397375" cy="2160588"/>
            <a:chOff x="4351338" y="1412875"/>
            <a:chExt cx="4397375" cy="2160588"/>
          </a:xfrm>
        </p:grpSpPr>
        <p:sp>
          <p:nvSpPr>
            <p:cNvPr id="49" name="Oval 47"/>
            <p:cNvSpPr>
              <a:spLocks noChangeArrowheads="1"/>
            </p:cNvSpPr>
            <p:nvPr/>
          </p:nvSpPr>
          <p:spPr bwMode="auto">
            <a:xfrm>
              <a:off x="7883525" y="1412875"/>
              <a:ext cx="720725" cy="2160588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7807325" y="2003425"/>
              <a:ext cx="293688" cy="1050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auto">
            <a:xfrm>
              <a:off x="5102225" y="2995613"/>
              <a:ext cx="34559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auto">
            <a:xfrm>
              <a:off x="5087938" y="1916113"/>
              <a:ext cx="3455987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Line 51"/>
            <p:cNvSpPr>
              <a:spLocks noChangeShapeType="1"/>
            </p:cNvSpPr>
            <p:nvPr/>
          </p:nvSpPr>
          <p:spPr bwMode="auto">
            <a:xfrm>
              <a:off x="4476750" y="3068638"/>
              <a:ext cx="345757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auto">
            <a:xfrm>
              <a:off x="4429125" y="1412875"/>
              <a:ext cx="720725" cy="2160588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4351338" y="2003425"/>
              <a:ext cx="293687" cy="1050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5003800" y="1930400"/>
              <a:ext cx="288925" cy="1050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7" name="Line 55"/>
            <p:cNvSpPr>
              <a:spLocks noChangeShapeType="1"/>
            </p:cNvSpPr>
            <p:nvPr/>
          </p:nvSpPr>
          <p:spPr bwMode="auto">
            <a:xfrm>
              <a:off x="4479925" y="1987550"/>
              <a:ext cx="34559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8459788" y="1930400"/>
              <a:ext cx="288925" cy="1050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auto">
            <a:xfrm>
              <a:off x="4429125" y="1412875"/>
              <a:ext cx="720725" cy="2160588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auto">
            <a:xfrm>
              <a:off x="7885113" y="1412875"/>
              <a:ext cx="720725" cy="2160588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" name="Line 59"/>
            <p:cNvSpPr>
              <a:spLocks noChangeShapeType="1"/>
            </p:cNvSpPr>
            <p:nvPr/>
          </p:nvSpPr>
          <p:spPr bwMode="auto">
            <a:xfrm>
              <a:off x="6229350" y="1987550"/>
              <a:ext cx="50323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Line 60"/>
            <p:cNvSpPr>
              <a:spLocks noChangeShapeType="1"/>
            </p:cNvSpPr>
            <p:nvPr/>
          </p:nvSpPr>
          <p:spPr bwMode="auto">
            <a:xfrm>
              <a:off x="6084888" y="1916113"/>
              <a:ext cx="503237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1"/>
            <p:cNvSpPr>
              <a:spLocks noChangeShapeType="1"/>
            </p:cNvSpPr>
            <p:nvPr/>
          </p:nvSpPr>
          <p:spPr bwMode="auto">
            <a:xfrm>
              <a:off x="6229350" y="3068638"/>
              <a:ext cx="50323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Line 62"/>
            <p:cNvSpPr>
              <a:spLocks noChangeShapeType="1"/>
            </p:cNvSpPr>
            <p:nvPr/>
          </p:nvSpPr>
          <p:spPr bwMode="auto">
            <a:xfrm>
              <a:off x="6084888" y="2995613"/>
              <a:ext cx="503237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Text Box 63"/>
            <p:cNvSpPr txBox="1">
              <a:spLocks noChangeArrowheads="1"/>
            </p:cNvSpPr>
            <p:nvPr/>
          </p:nvSpPr>
          <p:spPr bwMode="auto">
            <a:xfrm>
              <a:off x="6413500" y="2981325"/>
              <a:ext cx="282575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2800" b="1">
                  <a:solidFill>
                    <a:schemeClr val="accent2"/>
                  </a:solidFill>
                </a:rPr>
                <a:t>I</a:t>
              </a:r>
            </a:p>
          </p:txBody>
        </p:sp>
        <p:sp>
          <p:nvSpPr>
            <p:cNvPr id="66" name="Text Box 64"/>
            <p:cNvSpPr txBox="1">
              <a:spLocks noChangeArrowheads="1"/>
            </p:cNvSpPr>
            <p:nvPr/>
          </p:nvSpPr>
          <p:spPr bwMode="auto">
            <a:xfrm>
              <a:off x="6413500" y="1431925"/>
              <a:ext cx="282575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2800" b="1">
                  <a:solidFill>
                    <a:schemeClr val="accent2"/>
                  </a:solidFill>
                </a:rPr>
                <a:t>I</a:t>
              </a:r>
            </a:p>
          </p:txBody>
        </p:sp>
        <p:sp>
          <p:nvSpPr>
            <p:cNvPr id="67" name="Line 65"/>
            <p:cNvSpPr>
              <a:spLocks noChangeShapeType="1"/>
            </p:cNvSpPr>
            <p:nvPr/>
          </p:nvSpPr>
          <p:spPr bwMode="auto">
            <a:xfrm flipV="1">
              <a:off x="6445250" y="2132013"/>
              <a:ext cx="0" cy="57626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Text Box 66"/>
            <p:cNvSpPr txBox="1">
              <a:spLocks noChangeArrowheads="1"/>
            </p:cNvSpPr>
            <p:nvPr/>
          </p:nvSpPr>
          <p:spPr bwMode="auto">
            <a:xfrm>
              <a:off x="6948488" y="2262188"/>
              <a:ext cx="504825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de-DE" sz="2800" b="1">
                  <a:solidFill>
                    <a:schemeClr val="accent1"/>
                  </a:solidFill>
                </a:rPr>
                <a:t>B</a:t>
              </a:r>
            </a:p>
          </p:txBody>
        </p:sp>
        <p:sp>
          <p:nvSpPr>
            <p:cNvPr id="69" name="Line 67"/>
            <p:cNvSpPr>
              <a:spLocks noChangeShapeType="1"/>
            </p:cNvSpPr>
            <p:nvPr/>
          </p:nvSpPr>
          <p:spPr bwMode="auto">
            <a:xfrm flipV="1">
              <a:off x="5940425" y="2132013"/>
              <a:ext cx="0" cy="57626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68"/>
            <p:cNvSpPr>
              <a:spLocks noChangeShapeType="1"/>
            </p:cNvSpPr>
            <p:nvPr/>
          </p:nvSpPr>
          <p:spPr bwMode="auto">
            <a:xfrm flipV="1">
              <a:off x="6948488" y="2132013"/>
              <a:ext cx="0" cy="57626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69"/>
            <p:cNvSpPr>
              <a:spLocks noChangeShapeType="1"/>
            </p:cNvSpPr>
            <p:nvPr/>
          </p:nvSpPr>
          <p:spPr bwMode="auto">
            <a:xfrm rot="6000000">
              <a:off x="7903368" y="1913732"/>
              <a:ext cx="36513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Line 70"/>
            <p:cNvSpPr>
              <a:spLocks noChangeShapeType="1"/>
            </p:cNvSpPr>
            <p:nvPr/>
          </p:nvSpPr>
          <p:spPr bwMode="auto">
            <a:xfrm>
              <a:off x="5076825" y="3048000"/>
              <a:ext cx="73025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Line 71"/>
            <p:cNvSpPr>
              <a:spLocks noChangeShapeType="1"/>
            </p:cNvSpPr>
            <p:nvPr/>
          </p:nvSpPr>
          <p:spPr bwMode="auto">
            <a:xfrm>
              <a:off x="5056188" y="3087688"/>
              <a:ext cx="73025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Line 72"/>
            <p:cNvSpPr>
              <a:spLocks noChangeShapeType="1"/>
            </p:cNvSpPr>
            <p:nvPr/>
          </p:nvSpPr>
          <p:spPr bwMode="auto">
            <a:xfrm rot="6000000">
              <a:off x="7943056" y="1913732"/>
              <a:ext cx="36513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0" name="Gruppieren 79"/>
          <p:cNvGrpSpPr/>
          <p:nvPr/>
        </p:nvGrpSpPr>
        <p:grpSpPr>
          <a:xfrm>
            <a:off x="4427538" y="3854450"/>
            <a:ext cx="4537075" cy="2382838"/>
            <a:chOff x="4427538" y="3854450"/>
            <a:chExt cx="4537075" cy="2382838"/>
          </a:xfrm>
        </p:grpSpPr>
        <p:grpSp>
          <p:nvGrpSpPr>
            <p:cNvPr id="79" name="Gruppieren 78"/>
            <p:cNvGrpSpPr/>
            <p:nvPr/>
          </p:nvGrpSpPr>
          <p:grpSpPr>
            <a:xfrm>
              <a:off x="4427538" y="3854450"/>
              <a:ext cx="2519362" cy="2238375"/>
              <a:chOff x="4427538" y="3854450"/>
              <a:chExt cx="2519362" cy="2238375"/>
            </a:xfrm>
          </p:grpSpPr>
          <p:grpSp>
            <p:nvGrpSpPr>
              <p:cNvPr id="6" name="Group 4"/>
              <p:cNvGrpSpPr>
                <a:grpSpLocks/>
              </p:cNvGrpSpPr>
              <p:nvPr/>
            </p:nvGrpSpPr>
            <p:grpSpPr bwMode="auto">
              <a:xfrm>
                <a:off x="4427538" y="3854450"/>
                <a:ext cx="2519362" cy="2238375"/>
                <a:chOff x="3289" y="2428"/>
                <a:chExt cx="1587" cy="1410"/>
              </a:xfrm>
            </p:grpSpPr>
            <p:sp>
              <p:nvSpPr>
                <p:cNvPr id="7" name="Oval 5"/>
                <p:cNvSpPr>
                  <a:spLocks noChangeArrowheads="1"/>
                </p:cNvSpPr>
                <p:nvPr/>
              </p:nvSpPr>
              <p:spPr bwMode="auto">
                <a:xfrm>
                  <a:off x="3380" y="2428"/>
                  <a:ext cx="1406" cy="1406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" name="Line 6"/>
                <p:cNvSpPr>
                  <a:spLocks noChangeShapeType="1"/>
                </p:cNvSpPr>
                <p:nvPr/>
              </p:nvSpPr>
              <p:spPr bwMode="auto">
                <a:xfrm>
                  <a:off x="3289" y="2654"/>
                  <a:ext cx="1587" cy="0"/>
                </a:xfrm>
                <a:prstGeom prst="line">
                  <a:avLst/>
                </a:prstGeom>
                <a:noFill/>
                <a:ln w="12700">
                  <a:solidFill>
                    <a:srgbClr val="A01E2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" name="Line 7"/>
                <p:cNvSpPr>
                  <a:spLocks noChangeShapeType="1"/>
                </p:cNvSpPr>
                <p:nvPr/>
              </p:nvSpPr>
              <p:spPr bwMode="auto">
                <a:xfrm>
                  <a:off x="3289" y="2972"/>
                  <a:ext cx="1587" cy="0"/>
                </a:xfrm>
                <a:prstGeom prst="line">
                  <a:avLst/>
                </a:prstGeom>
                <a:noFill/>
                <a:ln w="12700">
                  <a:solidFill>
                    <a:srgbClr val="A01E2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" name="Line 8"/>
                <p:cNvSpPr>
                  <a:spLocks noChangeShapeType="1"/>
                </p:cNvSpPr>
                <p:nvPr/>
              </p:nvSpPr>
              <p:spPr bwMode="auto">
                <a:xfrm>
                  <a:off x="3289" y="3834"/>
                  <a:ext cx="1587" cy="0"/>
                </a:xfrm>
                <a:prstGeom prst="line">
                  <a:avLst/>
                </a:prstGeom>
                <a:noFill/>
                <a:ln w="19050">
                  <a:solidFill>
                    <a:srgbClr val="A01E28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1" name="Line 9"/>
                <p:cNvSpPr>
                  <a:spLocks noChangeShapeType="1"/>
                </p:cNvSpPr>
                <p:nvPr/>
              </p:nvSpPr>
              <p:spPr bwMode="auto">
                <a:xfrm>
                  <a:off x="3289" y="3607"/>
                  <a:ext cx="1587" cy="0"/>
                </a:xfrm>
                <a:prstGeom prst="line">
                  <a:avLst/>
                </a:prstGeom>
                <a:noFill/>
                <a:ln w="12700">
                  <a:solidFill>
                    <a:srgbClr val="A01E2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2" name="Line 10"/>
                <p:cNvSpPr>
                  <a:spLocks noChangeShapeType="1"/>
                </p:cNvSpPr>
                <p:nvPr/>
              </p:nvSpPr>
              <p:spPr bwMode="auto">
                <a:xfrm>
                  <a:off x="3289" y="3289"/>
                  <a:ext cx="1587" cy="0"/>
                </a:xfrm>
                <a:prstGeom prst="line">
                  <a:avLst/>
                </a:prstGeom>
                <a:noFill/>
                <a:ln w="12700">
                  <a:solidFill>
                    <a:srgbClr val="A01E2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3" name="Line 11"/>
                <p:cNvSpPr>
                  <a:spLocks noChangeShapeType="1"/>
                </p:cNvSpPr>
                <p:nvPr/>
              </p:nvSpPr>
              <p:spPr bwMode="auto">
                <a:xfrm>
                  <a:off x="3289" y="2428"/>
                  <a:ext cx="1587" cy="0"/>
                </a:xfrm>
                <a:prstGeom prst="line">
                  <a:avLst/>
                </a:prstGeom>
                <a:noFill/>
                <a:ln w="19050">
                  <a:solidFill>
                    <a:srgbClr val="A01E28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4" name="Line 12"/>
                <p:cNvSpPr>
                  <a:spLocks noChangeShapeType="1"/>
                </p:cNvSpPr>
                <p:nvPr/>
              </p:nvSpPr>
              <p:spPr bwMode="auto">
                <a:xfrm>
                  <a:off x="4196" y="2654"/>
                  <a:ext cx="0" cy="31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5" name="Line 13"/>
                <p:cNvSpPr>
                  <a:spLocks noChangeShapeType="1"/>
                </p:cNvSpPr>
                <p:nvPr/>
              </p:nvSpPr>
              <p:spPr bwMode="auto">
                <a:xfrm>
                  <a:off x="4151" y="2971"/>
                  <a:ext cx="0" cy="31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" name="Line 14"/>
                <p:cNvSpPr>
                  <a:spLocks noChangeShapeType="1"/>
                </p:cNvSpPr>
                <p:nvPr/>
              </p:nvSpPr>
              <p:spPr bwMode="auto">
                <a:xfrm>
                  <a:off x="4196" y="3289"/>
                  <a:ext cx="0" cy="31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" name="Line 15"/>
                <p:cNvSpPr>
                  <a:spLocks noChangeShapeType="1"/>
                </p:cNvSpPr>
                <p:nvPr/>
              </p:nvSpPr>
              <p:spPr bwMode="auto">
                <a:xfrm>
                  <a:off x="4151" y="2428"/>
                  <a:ext cx="0" cy="2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" name="Line 16"/>
                <p:cNvSpPr>
                  <a:spLocks noChangeShapeType="1"/>
                </p:cNvSpPr>
                <p:nvPr/>
              </p:nvSpPr>
              <p:spPr bwMode="auto">
                <a:xfrm>
                  <a:off x="4151" y="3607"/>
                  <a:ext cx="0" cy="2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105" y="3013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de-DE"/>
                    <a:t>d</a:t>
                  </a:r>
                </a:p>
              </p:txBody>
            </p:sp>
            <p:sp>
              <p:nvSpPr>
                <p:cNvPr id="2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105" y="3607"/>
                  <a:ext cx="31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de-DE"/>
                    <a:t>p</a:t>
                  </a:r>
                  <a:r>
                    <a:rPr lang="de-DE">
                      <a:cs typeface="Arial" charset="0"/>
                    </a:rPr>
                    <a:t>·</a:t>
                  </a:r>
                  <a:r>
                    <a:rPr lang="de-DE"/>
                    <a:t>d</a:t>
                  </a:r>
                </a:p>
              </p:txBody>
            </p:sp>
          </p:grpSp>
          <p:grpSp>
            <p:nvGrpSpPr>
              <p:cNvPr id="21" name="Group 19"/>
              <p:cNvGrpSpPr>
                <a:grpSpLocks/>
              </p:cNvGrpSpPr>
              <p:nvPr/>
            </p:nvGrpSpPr>
            <p:grpSpPr bwMode="auto">
              <a:xfrm>
                <a:off x="6403975" y="5616575"/>
                <a:ext cx="215900" cy="215900"/>
                <a:chOff x="4534" y="3538"/>
                <a:chExt cx="136" cy="136"/>
              </a:xfrm>
            </p:grpSpPr>
            <p:sp>
              <p:nvSpPr>
                <p:cNvPr id="22" name="Oval 20"/>
                <p:cNvSpPr>
                  <a:spLocks noChangeArrowheads="1"/>
                </p:cNvSpPr>
                <p:nvPr/>
              </p:nvSpPr>
              <p:spPr bwMode="auto">
                <a:xfrm>
                  <a:off x="4534" y="3538"/>
                  <a:ext cx="136" cy="136"/>
                </a:xfrm>
                <a:prstGeom prst="ellipse">
                  <a:avLst/>
                </a:prstGeom>
                <a:solidFill>
                  <a:schemeClr val="accent2">
                    <a:alpha val="70000"/>
                  </a:schemeClr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3" name="Line 21"/>
                <p:cNvSpPr>
                  <a:spLocks noChangeShapeType="1"/>
                </p:cNvSpPr>
                <p:nvPr/>
              </p:nvSpPr>
              <p:spPr bwMode="auto">
                <a:xfrm rot="2700000">
                  <a:off x="4534" y="3606"/>
                  <a:ext cx="13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" name="Line 22"/>
                <p:cNvSpPr>
                  <a:spLocks noChangeShapeType="1"/>
                </p:cNvSpPr>
                <p:nvPr/>
              </p:nvSpPr>
              <p:spPr bwMode="auto">
                <a:xfrm rot="18900000">
                  <a:off x="4534" y="3606"/>
                  <a:ext cx="13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5" name="Group 23"/>
              <p:cNvGrpSpPr>
                <a:grpSpLocks/>
              </p:cNvGrpSpPr>
              <p:nvPr/>
            </p:nvGrpSpPr>
            <p:grpSpPr bwMode="auto">
              <a:xfrm>
                <a:off x="4765675" y="5616575"/>
                <a:ext cx="215900" cy="215900"/>
                <a:chOff x="3502" y="3538"/>
                <a:chExt cx="136" cy="136"/>
              </a:xfrm>
            </p:grpSpPr>
            <p:sp>
              <p:nvSpPr>
                <p:cNvPr id="26" name="Oval 24"/>
                <p:cNvSpPr>
                  <a:spLocks noChangeArrowheads="1"/>
                </p:cNvSpPr>
                <p:nvPr/>
              </p:nvSpPr>
              <p:spPr bwMode="auto">
                <a:xfrm>
                  <a:off x="3502" y="3538"/>
                  <a:ext cx="136" cy="136"/>
                </a:xfrm>
                <a:prstGeom prst="ellipse">
                  <a:avLst/>
                </a:prstGeom>
                <a:solidFill>
                  <a:schemeClr val="accent2">
                    <a:alpha val="70000"/>
                  </a:schemeClr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7" name="Oval 25"/>
                <p:cNvSpPr>
                  <a:spLocks noChangeArrowheads="1"/>
                </p:cNvSpPr>
                <p:nvPr/>
              </p:nvSpPr>
              <p:spPr bwMode="auto">
                <a:xfrm>
                  <a:off x="3552" y="3588"/>
                  <a:ext cx="34" cy="34"/>
                </a:xfrm>
                <a:prstGeom prst="ellipse">
                  <a:avLst/>
                </a:prstGeom>
                <a:solidFill>
                  <a:schemeClr val="tx2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8" name="Group 26"/>
              <p:cNvGrpSpPr>
                <a:grpSpLocks/>
              </p:cNvGrpSpPr>
              <p:nvPr/>
            </p:nvGrpSpPr>
            <p:grpSpPr bwMode="auto">
              <a:xfrm>
                <a:off x="6403975" y="4105275"/>
                <a:ext cx="215900" cy="215900"/>
                <a:chOff x="4534" y="2586"/>
                <a:chExt cx="136" cy="136"/>
              </a:xfrm>
            </p:grpSpPr>
            <p:sp>
              <p:nvSpPr>
                <p:cNvPr id="29" name="Oval 27"/>
                <p:cNvSpPr>
                  <a:spLocks noChangeArrowheads="1"/>
                </p:cNvSpPr>
                <p:nvPr/>
              </p:nvSpPr>
              <p:spPr bwMode="auto">
                <a:xfrm>
                  <a:off x="4534" y="2586"/>
                  <a:ext cx="136" cy="136"/>
                </a:xfrm>
                <a:prstGeom prst="ellipse">
                  <a:avLst/>
                </a:prstGeom>
                <a:solidFill>
                  <a:schemeClr val="accent2">
                    <a:alpha val="70000"/>
                  </a:schemeClr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0" name="Line 28"/>
                <p:cNvSpPr>
                  <a:spLocks noChangeShapeType="1"/>
                </p:cNvSpPr>
                <p:nvPr/>
              </p:nvSpPr>
              <p:spPr bwMode="auto">
                <a:xfrm rot="2700000">
                  <a:off x="4534" y="2654"/>
                  <a:ext cx="13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" name="Line 29"/>
                <p:cNvSpPr>
                  <a:spLocks noChangeShapeType="1"/>
                </p:cNvSpPr>
                <p:nvPr/>
              </p:nvSpPr>
              <p:spPr bwMode="auto">
                <a:xfrm rot="18900000">
                  <a:off x="4534" y="2654"/>
                  <a:ext cx="13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4765675" y="4105275"/>
                <a:ext cx="215900" cy="215900"/>
                <a:chOff x="3502" y="2586"/>
                <a:chExt cx="136" cy="136"/>
              </a:xfrm>
            </p:grpSpPr>
            <p:sp>
              <p:nvSpPr>
                <p:cNvPr id="33" name="Oval 31"/>
                <p:cNvSpPr>
                  <a:spLocks noChangeArrowheads="1"/>
                </p:cNvSpPr>
                <p:nvPr/>
              </p:nvSpPr>
              <p:spPr bwMode="auto">
                <a:xfrm>
                  <a:off x="3502" y="2586"/>
                  <a:ext cx="136" cy="136"/>
                </a:xfrm>
                <a:prstGeom prst="ellipse">
                  <a:avLst/>
                </a:prstGeom>
                <a:solidFill>
                  <a:schemeClr val="accent2">
                    <a:alpha val="70000"/>
                  </a:schemeClr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4" name="Oval 32"/>
                <p:cNvSpPr>
                  <a:spLocks noChangeArrowheads="1"/>
                </p:cNvSpPr>
                <p:nvPr/>
              </p:nvSpPr>
              <p:spPr bwMode="auto">
                <a:xfrm>
                  <a:off x="3552" y="2636"/>
                  <a:ext cx="34" cy="34"/>
                </a:xfrm>
                <a:prstGeom prst="ellipse">
                  <a:avLst/>
                </a:prstGeom>
                <a:solidFill>
                  <a:schemeClr val="tx2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5" name="Group 33"/>
              <p:cNvGrpSpPr>
                <a:grpSpLocks/>
              </p:cNvGrpSpPr>
              <p:nvPr/>
            </p:nvGrpSpPr>
            <p:grpSpPr bwMode="auto">
              <a:xfrm>
                <a:off x="6669088" y="5110163"/>
                <a:ext cx="215900" cy="215900"/>
                <a:chOff x="4701" y="3219"/>
                <a:chExt cx="136" cy="136"/>
              </a:xfrm>
            </p:grpSpPr>
            <p:sp>
              <p:nvSpPr>
                <p:cNvPr id="36" name="Oval 34"/>
                <p:cNvSpPr>
                  <a:spLocks noChangeArrowheads="1"/>
                </p:cNvSpPr>
                <p:nvPr/>
              </p:nvSpPr>
              <p:spPr bwMode="auto">
                <a:xfrm>
                  <a:off x="4701" y="3219"/>
                  <a:ext cx="136" cy="136"/>
                </a:xfrm>
                <a:prstGeom prst="ellipse">
                  <a:avLst/>
                </a:prstGeom>
                <a:solidFill>
                  <a:schemeClr val="accent2">
                    <a:alpha val="70000"/>
                  </a:schemeClr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7" name="Line 35"/>
                <p:cNvSpPr>
                  <a:spLocks noChangeShapeType="1"/>
                </p:cNvSpPr>
                <p:nvPr/>
              </p:nvSpPr>
              <p:spPr bwMode="auto">
                <a:xfrm rot="2700000">
                  <a:off x="4701" y="3287"/>
                  <a:ext cx="13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" name="Line 36"/>
                <p:cNvSpPr>
                  <a:spLocks noChangeShapeType="1"/>
                </p:cNvSpPr>
                <p:nvPr/>
              </p:nvSpPr>
              <p:spPr bwMode="auto">
                <a:xfrm rot="18900000">
                  <a:off x="4701" y="3287"/>
                  <a:ext cx="13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9" name="Group 37"/>
              <p:cNvGrpSpPr>
                <a:grpSpLocks/>
              </p:cNvGrpSpPr>
              <p:nvPr/>
            </p:nvGrpSpPr>
            <p:grpSpPr bwMode="auto">
              <a:xfrm>
                <a:off x="4487863" y="5110163"/>
                <a:ext cx="215900" cy="215900"/>
                <a:chOff x="3327" y="3219"/>
                <a:chExt cx="136" cy="136"/>
              </a:xfrm>
            </p:grpSpPr>
            <p:sp>
              <p:nvSpPr>
                <p:cNvPr id="40" name="Oval 38"/>
                <p:cNvSpPr>
                  <a:spLocks noChangeArrowheads="1"/>
                </p:cNvSpPr>
                <p:nvPr/>
              </p:nvSpPr>
              <p:spPr bwMode="auto">
                <a:xfrm>
                  <a:off x="3327" y="3219"/>
                  <a:ext cx="136" cy="136"/>
                </a:xfrm>
                <a:prstGeom prst="ellipse">
                  <a:avLst/>
                </a:prstGeom>
                <a:solidFill>
                  <a:schemeClr val="accent2">
                    <a:alpha val="70000"/>
                  </a:schemeClr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41" name="Oval 39"/>
                <p:cNvSpPr>
                  <a:spLocks noChangeArrowheads="1"/>
                </p:cNvSpPr>
                <p:nvPr/>
              </p:nvSpPr>
              <p:spPr bwMode="auto">
                <a:xfrm>
                  <a:off x="3377" y="3269"/>
                  <a:ext cx="34" cy="34"/>
                </a:xfrm>
                <a:prstGeom prst="ellipse">
                  <a:avLst/>
                </a:prstGeom>
                <a:solidFill>
                  <a:schemeClr val="tx2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2" name="Group 40"/>
              <p:cNvGrpSpPr>
                <a:grpSpLocks/>
              </p:cNvGrpSpPr>
              <p:nvPr/>
            </p:nvGrpSpPr>
            <p:grpSpPr bwMode="auto">
              <a:xfrm>
                <a:off x="6669088" y="4605338"/>
                <a:ext cx="215900" cy="215900"/>
                <a:chOff x="4701" y="2901"/>
                <a:chExt cx="136" cy="136"/>
              </a:xfrm>
            </p:grpSpPr>
            <p:sp>
              <p:nvSpPr>
                <p:cNvPr id="43" name="Oval 41"/>
                <p:cNvSpPr>
                  <a:spLocks noChangeArrowheads="1"/>
                </p:cNvSpPr>
                <p:nvPr/>
              </p:nvSpPr>
              <p:spPr bwMode="auto">
                <a:xfrm>
                  <a:off x="4701" y="2901"/>
                  <a:ext cx="136" cy="136"/>
                </a:xfrm>
                <a:prstGeom prst="ellipse">
                  <a:avLst/>
                </a:prstGeom>
                <a:solidFill>
                  <a:schemeClr val="accent2">
                    <a:alpha val="70000"/>
                  </a:schemeClr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44" name="Line 42"/>
                <p:cNvSpPr>
                  <a:spLocks noChangeShapeType="1"/>
                </p:cNvSpPr>
                <p:nvPr/>
              </p:nvSpPr>
              <p:spPr bwMode="auto">
                <a:xfrm rot="2700000">
                  <a:off x="4701" y="2969"/>
                  <a:ext cx="13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5" name="Line 43"/>
                <p:cNvSpPr>
                  <a:spLocks noChangeShapeType="1"/>
                </p:cNvSpPr>
                <p:nvPr/>
              </p:nvSpPr>
              <p:spPr bwMode="auto">
                <a:xfrm rot="18900000">
                  <a:off x="4701" y="2969"/>
                  <a:ext cx="13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46" name="Group 44"/>
              <p:cNvGrpSpPr>
                <a:grpSpLocks/>
              </p:cNvGrpSpPr>
              <p:nvPr/>
            </p:nvGrpSpPr>
            <p:grpSpPr bwMode="auto">
              <a:xfrm>
                <a:off x="4487863" y="4605338"/>
                <a:ext cx="215900" cy="215900"/>
                <a:chOff x="3327" y="2901"/>
                <a:chExt cx="136" cy="136"/>
              </a:xfrm>
            </p:grpSpPr>
            <p:sp>
              <p:nvSpPr>
                <p:cNvPr id="47" name="Oval 45"/>
                <p:cNvSpPr>
                  <a:spLocks noChangeArrowheads="1"/>
                </p:cNvSpPr>
                <p:nvPr/>
              </p:nvSpPr>
              <p:spPr bwMode="auto">
                <a:xfrm>
                  <a:off x="3327" y="2901"/>
                  <a:ext cx="136" cy="136"/>
                </a:xfrm>
                <a:prstGeom prst="ellipse">
                  <a:avLst/>
                </a:prstGeom>
                <a:solidFill>
                  <a:schemeClr val="accent2">
                    <a:alpha val="70000"/>
                  </a:schemeClr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48" name="Oval 46"/>
                <p:cNvSpPr>
                  <a:spLocks noChangeArrowheads="1"/>
                </p:cNvSpPr>
                <p:nvPr/>
              </p:nvSpPr>
              <p:spPr bwMode="auto">
                <a:xfrm>
                  <a:off x="3377" y="2951"/>
                  <a:ext cx="34" cy="34"/>
                </a:xfrm>
                <a:prstGeom prst="ellipse">
                  <a:avLst/>
                </a:prstGeom>
                <a:solidFill>
                  <a:schemeClr val="tx2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75" name="AutoShape 73"/>
            <p:cNvSpPr>
              <a:spLocks noChangeArrowheads="1"/>
            </p:cNvSpPr>
            <p:nvPr/>
          </p:nvSpPr>
          <p:spPr bwMode="auto">
            <a:xfrm>
              <a:off x="7164388" y="5084763"/>
              <a:ext cx="1800225" cy="115252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b="1">
                  <a:solidFill>
                    <a:schemeClr val="bg1"/>
                  </a:solidFill>
                </a:rPr>
                <a:t>Endparameter</a:t>
              </a:r>
            </a:p>
            <a:p>
              <a:pPr algn="ctr"/>
              <a:r>
                <a:rPr lang="de-DE" b="1">
                  <a:solidFill>
                    <a:schemeClr val="bg1"/>
                  </a:solidFill>
                </a:rPr>
                <a:t>p = 0,6</a:t>
              </a:r>
            </a:p>
            <a:p>
              <a:pPr algn="ctr"/>
              <a:r>
                <a:rPr lang="de-DE" b="1">
                  <a:solidFill>
                    <a:schemeClr val="bg1"/>
                  </a:solidFill>
                </a:rPr>
                <a:t>für optimale</a:t>
              </a:r>
            </a:p>
            <a:p>
              <a:pPr algn="ctr"/>
              <a:r>
                <a:rPr lang="de-DE" b="1">
                  <a:solidFill>
                    <a:schemeClr val="bg1"/>
                  </a:solidFill>
                </a:rPr>
                <a:t>Homogenität</a:t>
              </a:r>
            </a:p>
          </p:txBody>
        </p:sp>
      </p:grpSp>
      <p:sp>
        <p:nvSpPr>
          <p:cNvPr id="76" name="AutoShape 3"/>
          <p:cNvSpPr>
            <a:spLocks noChangeArrowheads="1"/>
          </p:cNvSpPr>
          <p:nvPr/>
        </p:nvSpPr>
        <p:spPr bwMode="auto">
          <a:xfrm>
            <a:off x="368422" y="1268760"/>
            <a:ext cx="3699519" cy="137432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de-DE" b="1" dirty="0" smtClean="0">
                <a:solidFill>
                  <a:schemeClr val="bg1"/>
                </a:solidFill>
              </a:rPr>
              <a:t>cos(</a:t>
            </a:r>
            <a:r>
              <a:rPr lang="el-GR" b="1" dirty="0" smtClean="0">
                <a:solidFill>
                  <a:schemeClr val="bg1"/>
                </a:solidFill>
              </a:rPr>
              <a:t>Θ</a:t>
            </a:r>
            <a:r>
              <a:rPr lang="de-DE" b="1" dirty="0" smtClean="0">
                <a:solidFill>
                  <a:schemeClr val="bg1"/>
                </a:solidFill>
              </a:rPr>
              <a:t>) Stromverteilung</a:t>
            </a:r>
          </a:p>
          <a:p>
            <a:pPr algn="ctr"/>
            <a:r>
              <a:rPr lang="de-DE" b="1" dirty="0" smtClean="0">
                <a:solidFill>
                  <a:schemeClr val="bg1"/>
                </a:solidFill>
              </a:rPr>
              <a:t>auf ellipsoider Oberfläche</a:t>
            </a:r>
          </a:p>
          <a:p>
            <a:pPr algn="ctr"/>
            <a:r>
              <a:rPr lang="de-DE" b="1" dirty="0" smtClean="0">
                <a:solidFill>
                  <a:schemeClr val="bg1"/>
                </a:solidFill>
              </a:rPr>
              <a:t>erzeugt im Volumen ein</a:t>
            </a:r>
          </a:p>
          <a:p>
            <a:pPr algn="ctr"/>
            <a:r>
              <a:rPr lang="de-DE" b="1" dirty="0" smtClean="0">
                <a:solidFill>
                  <a:schemeClr val="bg1"/>
                </a:solidFill>
              </a:rPr>
              <a:t>homogenes Magnetfeld</a:t>
            </a:r>
          </a:p>
        </p:txBody>
      </p:sp>
      <p:sp>
        <p:nvSpPr>
          <p:cNvPr id="77" name="AutoShape 3"/>
          <p:cNvSpPr>
            <a:spLocks noChangeArrowheads="1"/>
          </p:cNvSpPr>
          <p:nvPr/>
        </p:nvSpPr>
        <p:spPr bwMode="auto">
          <a:xfrm>
            <a:off x="368424" y="2958307"/>
            <a:ext cx="3699519" cy="137432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de-DE" b="1" dirty="0" err="1">
                <a:solidFill>
                  <a:schemeClr val="bg1"/>
                </a:solidFill>
              </a:rPr>
              <a:t>Inhomogenitäten</a:t>
            </a:r>
            <a:r>
              <a:rPr lang="de-DE" b="1" dirty="0">
                <a:solidFill>
                  <a:schemeClr val="bg1"/>
                </a:solidFill>
              </a:rPr>
              <a:t> &lt; 0,6 µT</a:t>
            </a:r>
          </a:p>
          <a:p>
            <a:pPr algn="ctr"/>
            <a:r>
              <a:rPr lang="de-DE" b="1" dirty="0" smtClean="0">
                <a:solidFill>
                  <a:schemeClr val="bg1"/>
                </a:solidFill>
              </a:rPr>
              <a:t>durch </a:t>
            </a:r>
            <a:r>
              <a:rPr lang="de-DE" b="1" dirty="0" err="1" smtClean="0">
                <a:solidFill>
                  <a:schemeClr val="bg1"/>
                </a:solidFill>
              </a:rPr>
              <a:t>Diskretisierung</a:t>
            </a:r>
            <a:r>
              <a:rPr lang="de-DE" b="1" dirty="0" smtClean="0">
                <a:solidFill>
                  <a:schemeClr val="bg1"/>
                </a:solidFill>
              </a:rPr>
              <a:t> der Ströme </a:t>
            </a:r>
          </a:p>
          <a:p>
            <a:pPr algn="ctr"/>
            <a:r>
              <a:rPr lang="de-DE" b="1" dirty="0" smtClean="0">
                <a:solidFill>
                  <a:schemeClr val="bg1"/>
                </a:solidFill>
              </a:rPr>
              <a:t>und zylindrische Geometrie</a:t>
            </a:r>
          </a:p>
        </p:txBody>
      </p:sp>
      <p:sp>
        <p:nvSpPr>
          <p:cNvPr id="78" name="AutoShape 3"/>
          <p:cNvSpPr>
            <a:spLocks noChangeArrowheads="1"/>
          </p:cNvSpPr>
          <p:nvPr/>
        </p:nvSpPr>
        <p:spPr bwMode="auto">
          <a:xfrm>
            <a:off x="368423" y="4646960"/>
            <a:ext cx="3699519" cy="137432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de-DE" b="1" dirty="0" smtClean="0">
                <a:solidFill>
                  <a:schemeClr val="bg1"/>
                </a:solidFill>
              </a:rPr>
              <a:t>Vertikale Kompensation erfolgt</a:t>
            </a:r>
          </a:p>
          <a:p>
            <a:pPr algn="ctr"/>
            <a:r>
              <a:rPr lang="de-DE" b="1" dirty="0" smtClean="0">
                <a:solidFill>
                  <a:schemeClr val="bg1"/>
                </a:solidFill>
              </a:rPr>
              <a:t>durch 16 Schleifen bei ~50 A,</a:t>
            </a:r>
          </a:p>
          <a:p>
            <a:pPr algn="ctr"/>
            <a:r>
              <a:rPr lang="de-DE" b="1" dirty="0" err="1">
                <a:solidFill>
                  <a:schemeClr val="bg1"/>
                </a:solidFill>
              </a:rPr>
              <a:t>H</a:t>
            </a:r>
            <a:r>
              <a:rPr lang="de-DE" b="1" dirty="0" err="1" smtClean="0">
                <a:solidFill>
                  <a:schemeClr val="bg1"/>
                </a:solidFill>
              </a:rPr>
              <a:t>orizontale</a:t>
            </a:r>
            <a:r>
              <a:rPr lang="de-DE" b="1" dirty="0" smtClean="0">
                <a:solidFill>
                  <a:schemeClr val="bg1"/>
                </a:solidFill>
              </a:rPr>
              <a:t> durch 10 bei ~10 A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060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/>
          <p:cNvGrpSpPr/>
          <p:nvPr/>
        </p:nvGrpSpPr>
        <p:grpSpPr>
          <a:xfrm>
            <a:off x="2627313" y="1484734"/>
            <a:ext cx="6337300" cy="4746625"/>
            <a:chOff x="2627313" y="1484734"/>
            <a:chExt cx="6337300" cy="4746625"/>
          </a:xfrm>
        </p:grpSpPr>
        <p:pic>
          <p:nvPicPr>
            <p:cNvPr id="5" name="Picture 3" descr="HALLE KATRIN_RUN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313" y="1484734"/>
              <a:ext cx="6337300" cy="4746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H="1" flipV="1">
              <a:off x="6877050" y="2330872"/>
              <a:ext cx="720725" cy="2232025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5219700" y="4805784"/>
              <a:ext cx="3744913" cy="1412875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7235825" y="2907134"/>
              <a:ext cx="1008063" cy="36036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b="1">
                  <a:solidFill>
                    <a:schemeClr val="bg1"/>
                  </a:solidFill>
                </a:rPr>
                <a:t>12,7 m</a:t>
              </a:r>
            </a:p>
          </p:txBody>
        </p:sp>
        <p:sp>
          <p:nvSpPr>
            <p:cNvPr id="12" name="AutoShape 13"/>
            <p:cNvSpPr>
              <a:spLocks noChangeArrowheads="1"/>
            </p:cNvSpPr>
            <p:nvPr/>
          </p:nvSpPr>
          <p:spPr bwMode="auto">
            <a:xfrm>
              <a:off x="6877050" y="5643984"/>
              <a:ext cx="1008063" cy="36036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b="1">
                  <a:solidFill>
                    <a:schemeClr val="bg1"/>
                  </a:solidFill>
                </a:rPr>
                <a:t>23,4 m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LFCS ist ein System aus 14 axial ausgerichteten Spulen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Schule für Astroteilchenphysik 2011 Obertrubach-Bärnfels</a:t>
            </a:r>
          </a:p>
          <a:p>
            <a:r>
              <a:rPr lang="de-DE" smtClean="0"/>
              <a:t>Jan Reich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 dirty="0"/>
          </a:p>
        </p:txBody>
      </p:sp>
      <p:grpSp>
        <p:nvGrpSpPr>
          <p:cNvPr id="20" name="Gruppieren 19"/>
          <p:cNvGrpSpPr/>
          <p:nvPr/>
        </p:nvGrpSpPr>
        <p:grpSpPr>
          <a:xfrm>
            <a:off x="251520" y="3123034"/>
            <a:ext cx="3096518" cy="2574256"/>
            <a:chOff x="251520" y="3123034"/>
            <a:chExt cx="3096518" cy="2574256"/>
          </a:xfrm>
        </p:grpSpPr>
        <p:pic>
          <p:nvPicPr>
            <p:cNvPr id="13" name="Picture 14" descr="Verkabelung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3" y="3123034"/>
              <a:ext cx="1677987" cy="1871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uppieren 18"/>
            <p:cNvGrpSpPr/>
            <p:nvPr/>
          </p:nvGrpSpPr>
          <p:grpSpPr>
            <a:xfrm>
              <a:off x="251520" y="3986634"/>
              <a:ext cx="3096518" cy="1710656"/>
              <a:chOff x="251520" y="3986634"/>
              <a:chExt cx="3096518" cy="1710656"/>
            </a:xfrm>
          </p:grpSpPr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 flipV="1">
                <a:off x="2411760" y="3986634"/>
                <a:ext cx="936278" cy="11706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AutoShape 3"/>
              <p:cNvSpPr>
                <a:spLocks noChangeArrowheads="1"/>
              </p:cNvSpPr>
              <p:nvPr/>
            </p:nvSpPr>
            <p:spPr bwMode="auto">
              <a:xfrm>
                <a:off x="251520" y="5157290"/>
                <a:ext cx="2736378" cy="54000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accent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tx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b="1" dirty="0" smtClean="0">
                    <a:solidFill>
                      <a:schemeClr val="bg1"/>
                    </a:solidFill>
                  </a:rPr>
                  <a:t>Mechanische Ringe mit</a:t>
                </a:r>
              </a:p>
              <a:p>
                <a:pPr algn="ctr"/>
                <a:r>
                  <a:rPr lang="de-DE" b="1" dirty="0" smtClean="0">
                    <a:solidFill>
                      <a:schemeClr val="bg1"/>
                    </a:solidFill>
                  </a:rPr>
                  <a:t>Kabeln instrumentiert</a:t>
                </a:r>
              </a:p>
            </p:txBody>
          </p:sp>
        </p:grpSp>
      </p:grpSp>
      <p:grpSp>
        <p:nvGrpSpPr>
          <p:cNvPr id="18" name="Gruppieren 17"/>
          <p:cNvGrpSpPr/>
          <p:nvPr/>
        </p:nvGrpSpPr>
        <p:grpSpPr>
          <a:xfrm>
            <a:off x="3059906" y="4346996"/>
            <a:ext cx="2096690" cy="1830970"/>
            <a:chOff x="3059906" y="4346996"/>
            <a:chExt cx="2096690" cy="1830970"/>
          </a:xfrm>
        </p:grpSpPr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3635896" y="4994696"/>
              <a:ext cx="1223442" cy="64928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 flipV="1">
              <a:off x="3276600" y="4346996"/>
              <a:ext cx="359296" cy="129096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3059906" y="5637966"/>
              <a:ext cx="2096690" cy="540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b="1" dirty="0" smtClean="0">
                  <a:solidFill>
                    <a:schemeClr val="bg1"/>
                  </a:solidFill>
                </a:rPr>
                <a:t>Haltestruktur</a:t>
              </a:r>
            </a:p>
          </p:txBody>
        </p:sp>
      </p:grp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251520" y="1196752"/>
            <a:ext cx="3397721" cy="113407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de-DE" b="1" dirty="0" smtClean="0">
                <a:solidFill>
                  <a:schemeClr val="bg1"/>
                </a:solidFill>
              </a:rPr>
              <a:t>Separate Stromversorgung</a:t>
            </a:r>
          </a:p>
          <a:p>
            <a:pPr algn="ctr"/>
            <a:r>
              <a:rPr lang="de-DE" b="1" dirty="0" smtClean="0">
                <a:solidFill>
                  <a:schemeClr val="bg1"/>
                </a:solidFill>
              </a:rPr>
              <a:t>erlaubt präzise Feinformung</a:t>
            </a:r>
          </a:p>
          <a:p>
            <a:pPr algn="ctr"/>
            <a:r>
              <a:rPr lang="de-DE" b="1" dirty="0" smtClean="0">
                <a:solidFill>
                  <a:schemeClr val="bg1"/>
                </a:solidFill>
              </a:rPr>
              <a:t>des Magnetfeldes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527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Luftspulensysteme umschließen das KATRIN Hauptspektrometer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Schule für Astroteilchenphysik 2011 Obertrubach-Bärnfels</a:t>
            </a:r>
          </a:p>
          <a:p>
            <a:r>
              <a:rPr lang="de-DE" smtClean="0"/>
              <a:t>Jan Reich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 dirty="0"/>
          </a:p>
        </p:txBody>
      </p:sp>
      <p:pic>
        <p:nvPicPr>
          <p:cNvPr id="5" name="Picture 3" descr="Luftspulen-bl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992782"/>
            <a:ext cx="8064500" cy="531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354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/>
        </p:nvGrpSpPr>
        <p:grpSpPr>
          <a:xfrm>
            <a:off x="179388" y="1009650"/>
            <a:ext cx="8783637" cy="5251450"/>
            <a:chOff x="179388" y="1009650"/>
            <a:chExt cx="8783637" cy="5251450"/>
          </a:xfrm>
        </p:grpSpPr>
        <p:pic>
          <p:nvPicPr>
            <p:cNvPr id="5" name="Picture 4" descr="LFCSsimulat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1009650"/>
              <a:ext cx="8783637" cy="525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3995738" y="1647825"/>
              <a:ext cx="1606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b="1">
                  <a:solidFill>
                    <a:srgbClr val="009900"/>
                  </a:solidFill>
                </a:rPr>
                <a:t>LFCS Spulen</a:t>
              </a:r>
            </a:p>
          </p:txBody>
        </p:sp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6227763" y="5013325"/>
              <a:ext cx="158115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b="1">
                  <a:solidFill>
                    <a:srgbClr val="CC0000"/>
                  </a:solidFill>
                </a:rPr>
                <a:t>magnetische</a:t>
              </a:r>
            </a:p>
            <a:p>
              <a:r>
                <a:rPr lang="de-DE" b="1">
                  <a:solidFill>
                    <a:srgbClr val="CC0000"/>
                  </a:solidFill>
                </a:rPr>
                <a:t>Feldlinien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</a:t>
            </a:r>
            <a:r>
              <a:rPr lang="de-DE" dirty="0" err="1"/>
              <a:t>Inbetriebnahmemessungen</a:t>
            </a:r>
            <a:r>
              <a:rPr lang="de-DE" dirty="0"/>
              <a:t> wurden im zentralen </a:t>
            </a:r>
            <a:r>
              <a:rPr lang="de-DE" dirty="0" err="1"/>
              <a:t>Spektrometerbereich</a:t>
            </a:r>
            <a:r>
              <a:rPr lang="de-DE" dirty="0"/>
              <a:t> durchgeführt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Schule für Astroteilchenphysik 2011 Obertrubach-Bärnfels</a:t>
            </a:r>
          </a:p>
          <a:p>
            <a:r>
              <a:rPr lang="de-DE" smtClean="0"/>
              <a:t>Jan Reich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flipV="1">
            <a:off x="3995738" y="2708275"/>
            <a:ext cx="2376487" cy="1368425"/>
          </a:xfrm>
          <a:prstGeom prst="rect">
            <a:avLst/>
          </a:prstGeom>
          <a:solidFill>
            <a:srgbClr val="DCA01E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de-DE" b="1"/>
              <a:t>vermessenes</a:t>
            </a:r>
          </a:p>
          <a:p>
            <a:pPr algn="ctr"/>
            <a:r>
              <a:rPr lang="de-DE" b="1"/>
              <a:t>Gebiet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115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Lasertrackermessungen</a:t>
            </a:r>
            <a:r>
              <a:rPr lang="de-DE" dirty="0"/>
              <a:t> liefern die erforderliche </a:t>
            </a:r>
            <a:r>
              <a:rPr lang="de-DE" dirty="0" smtClean="0"/>
              <a:t>Ortsauflösung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Schule für Astroteilchenphysik 2011 Obertrubach-Bärnfels</a:t>
            </a:r>
          </a:p>
          <a:p>
            <a:r>
              <a:rPr lang="de-DE" smtClean="0"/>
              <a:t>Jan Reich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 dirty="0"/>
          </a:p>
        </p:txBody>
      </p:sp>
      <p:pic>
        <p:nvPicPr>
          <p:cNvPr id="5" name="Picture 9" descr="DSC_68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98588"/>
            <a:ext cx="5616575" cy="466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pieren 11"/>
          <p:cNvGrpSpPr/>
          <p:nvPr/>
        </p:nvGrpSpPr>
        <p:grpSpPr>
          <a:xfrm>
            <a:off x="2987675" y="1196975"/>
            <a:ext cx="5905500" cy="2447925"/>
            <a:chOff x="2987675" y="1196975"/>
            <a:chExt cx="5905500" cy="2447925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4572000" y="1196975"/>
              <a:ext cx="4321175" cy="100806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b="1" dirty="0" err="1">
                  <a:solidFill>
                    <a:schemeClr val="bg1"/>
                  </a:solidFill>
                </a:rPr>
                <a:t>Fluxgate</a:t>
              </a:r>
              <a:r>
                <a:rPr lang="de-DE" b="1" dirty="0">
                  <a:solidFill>
                    <a:schemeClr val="bg1"/>
                  </a:solidFill>
                </a:rPr>
                <a:t> Magnetometer,</a:t>
              </a:r>
            </a:p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Messbereich 1 </a:t>
              </a:r>
              <a:r>
                <a:rPr lang="de-DE" b="1" dirty="0" err="1">
                  <a:solidFill>
                    <a:schemeClr val="bg1"/>
                  </a:solidFill>
                </a:rPr>
                <a:t>mT</a:t>
              </a:r>
              <a:endParaRPr lang="de-DE" b="1" dirty="0">
                <a:solidFill>
                  <a:schemeClr val="bg1"/>
                </a:solidFill>
              </a:endParaRPr>
            </a:p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Genauigkeit: &lt; 0,95 % pro Komponente</a:t>
              </a: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>
              <a:off x="2987675" y="2133600"/>
              <a:ext cx="1655763" cy="1511300"/>
            </a:xfrm>
            <a:prstGeom prst="line">
              <a:avLst/>
            </a:prstGeom>
            <a:noFill/>
            <a:ln w="50800">
              <a:solidFill>
                <a:srgbClr val="5A6EB4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1042988" y="3213100"/>
            <a:ext cx="7705725" cy="3024188"/>
            <a:chOff x="1042988" y="3213100"/>
            <a:chExt cx="7705725" cy="3024188"/>
          </a:xfrm>
        </p:grpSpPr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1042988" y="5876925"/>
              <a:ext cx="5041900" cy="36036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b="1">
                  <a:solidFill>
                    <a:schemeClr val="bg1"/>
                  </a:solidFill>
                </a:rPr>
                <a:t>Kooperation mit Geodätischem Institut, KIT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419475" y="3213100"/>
              <a:ext cx="5329238" cy="2087563"/>
              <a:chOff x="3419475" y="3213100"/>
              <a:chExt cx="5329238" cy="2087563"/>
            </a:xfrm>
          </p:grpSpPr>
          <p:sp>
            <p:nvSpPr>
              <p:cNvPr id="6" name="AutoShape 5"/>
              <p:cNvSpPr>
                <a:spLocks noChangeArrowheads="1"/>
              </p:cNvSpPr>
              <p:nvPr/>
            </p:nvSpPr>
            <p:spPr bwMode="auto">
              <a:xfrm>
                <a:off x="5364163" y="4292600"/>
                <a:ext cx="3384550" cy="100806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accent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tx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b="1">
                    <a:solidFill>
                      <a:schemeClr val="bg1"/>
                    </a:solidFill>
                  </a:rPr>
                  <a:t>Positions- und Winkel-</a:t>
                </a:r>
              </a:p>
              <a:p>
                <a:pPr algn="ctr"/>
                <a:r>
                  <a:rPr lang="de-DE" b="1">
                    <a:solidFill>
                      <a:schemeClr val="bg1"/>
                    </a:solidFill>
                  </a:rPr>
                  <a:t>bestimmung mit Lasertracker:</a:t>
                </a:r>
              </a:p>
              <a:p>
                <a:pPr algn="ctr"/>
                <a:r>
                  <a:rPr lang="el-GR" b="1">
                    <a:solidFill>
                      <a:schemeClr val="bg1"/>
                    </a:solidFill>
                    <a:cs typeface="Arial" charset="0"/>
                  </a:rPr>
                  <a:t>Δ</a:t>
                </a:r>
                <a:r>
                  <a:rPr lang="de-DE" b="1">
                    <a:solidFill>
                      <a:schemeClr val="bg1"/>
                    </a:solidFill>
                    <a:cs typeface="Arial" charset="0"/>
                  </a:rPr>
                  <a:t>x = 0,12 mm; </a:t>
                </a:r>
                <a:r>
                  <a:rPr lang="el-GR" b="1">
                    <a:solidFill>
                      <a:schemeClr val="bg1"/>
                    </a:solidFill>
                    <a:cs typeface="Arial" charset="0"/>
                  </a:rPr>
                  <a:t>Δθ</a:t>
                </a:r>
                <a:r>
                  <a:rPr lang="de-DE" b="1">
                    <a:solidFill>
                      <a:schemeClr val="bg1"/>
                    </a:solidFill>
                    <a:cs typeface="Arial" charset="0"/>
                  </a:rPr>
                  <a:t> = 0,1°</a:t>
                </a:r>
                <a:endParaRPr lang="el-GR" b="1">
                  <a:solidFill>
                    <a:schemeClr val="bg1"/>
                  </a:solidFill>
                  <a:cs typeface="Arial" charset="0"/>
                </a:endParaRPr>
              </a:p>
            </p:txBody>
          </p:sp>
          <p:sp>
            <p:nvSpPr>
              <p:cNvPr id="10" name="Line 11"/>
              <p:cNvSpPr>
                <a:spLocks noChangeShapeType="1"/>
              </p:cNvSpPr>
              <p:nvPr/>
            </p:nvSpPr>
            <p:spPr bwMode="auto">
              <a:xfrm flipH="1" flipV="1">
                <a:off x="5435600" y="3213100"/>
                <a:ext cx="0" cy="1152525"/>
              </a:xfrm>
              <a:prstGeom prst="line">
                <a:avLst/>
              </a:prstGeom>
              <a:noFill/>
              <a:ln w="50800">
                <a:solidFill>
                  <a:schemeClr val="accent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 flipH="1">
                <a:off x="3419475" y="4365625"/>
                <a:ext cx="2016125" cy="863600"/>
              </a:xfrm>
              <a:prstGeom prst="line">
                <a:avLst/>
              </a:prstGeom>
              <a:noFill/>
              <a:ln w="50800">
                <a:solidFill>
                  <a:schemeClr val="accent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300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simulierten Magnetfeldwerte sind systematisch niedriger als die Messwerte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Schule für Astroteilchenphysik 2011 Obertrubach-Bärnfels</a:t>
            </a:r>
          </a:p>
          <a:p>
            <a:r>
              <a:rPr lang="de-DE" smtClean="0"/>
              <a:t>Jan Reich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000" y="900000"/>
            <a:ext cx="8102977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5436096" y="1628800"/>
            <a:ext cx="2663825" cy="10080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de-DE" b="1" dirty="0">
                <a:solidFill>
                  <a:schemeClr val="bg1"/>
                </a:solidFill>
              </a:rPr>
              <a:t>Abweichung Aufgrund</a:t>
            </a:r>
          </a:p>
          <a:p>
            <a:pPr algn="ctr"/>
            <a:r>
              <a:rPr lang="de-DE" b="1" dirty="0">
                <a:solidFill>
                  <a:schemeClr val="bg1"/>
                </a:solidFill>
              </a:rPr>
              <a:t>Drift der </a:t>
            </a:r>
            <a:r>
              <a:rPr lang="de-DE" b="1" dirty="0" smtClean="0">
                <a:solidFill>
                  <a:schemeClr val="bg1"/>
                </a:solidFill>
              </a:rPr>
              <a:t>Netzgeräte?</a:t>
            </a:r>
            <a:endParaRPr lang="de-DE" b="1" dirty="0">
              <a:solidFill>
                <a:schemeClr val="bg1"/>
              </a:solidFill>
            </a:endParaRPr>
          </a:p>
          <a:p>
            <a:pPr algn="ctr"/>
            <a:r>
              <a:rPr lang="de-DE" b="1" dirty="0">
                <a:solidFill>
                  <a:schemeClr val="bg1"/>
                </a:solidFill>
              </a:rPr>
              <a:t>(5 </a:t>
            </a:r>
            <a:r>
              <a:rPr lang="de-DE" b="1" dirty="0" smtClean="0">
                <a:solidFill>
                  <a:schemeClr val="bg1"/>
                </a:solidFill>
              </a:rPr>
              <a:t>Monate </a:t>
            </a:r>
            <a:r>
              <a:rPr lang="de-DE" b="1" dirty="0" err="1" smtClean="0">
                <a:solidFill>
                  <a:schemeClr val="bg1"/>
                </a:solidFill>
              </a:rPr>
              <a:t>differenz</a:t>
            </a:r>
            <a:r>
              <a:rPr lang="de-DE" b="1" dirty="0" smtClean="0">
                <a:solidFill>
                  <a:schemeClr val="bg1"/>
                </a:solidFill>
              </a:rPr>
              <a:t>)</a:t>
            </a:r>
            <a:endParaRPr lang="el-GR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1475656" y="1628799"/>
            <a:ext cx="2663825" cy="10080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de-DE" b="1" dirty="0">
                <a:solidFill>
                  <a:schemeClr val="bg1"/>
                </a:solidFill>
              </a:rPr>
              <a:t>Abweichung Aufgrund</a:t>
            </a:r>
          </a:p>
          <a:p>
            <a:pPr algn="ctr"/>
            <a:r>
              <a:rPr lang="de-DE" b="1" dirty="0" err="1" smtClean="0">
                <a:solidFill>
                  <a:schemeClr val="bg1"/>
                </a:solidFill>
              </a:rPr>
              <a:t>Aufmagnetisierung</a:t>
            </a:r>
            <a:r>
              <a:rPr lang="de-DE" b="1" dirty="0" smtClean="0">
                <a:solidFill>
                  <a:schemeClr val="bg1"/>
                </a:solidFill>
              </a:rPr>
              <a:t> der</a:t>
            </a:r>
          </a:p>
          <a:p>
            <a:pPr algn="ctr"/>
            <a:r>
              <a:rPr lang="de-DE" b="1" dirty="0" smtClean="0">
                <a:solidFill>
                  <a:schemeClr val="bg1"/>
                </a:solidFill>
              </a:rPr>
              <a:t>Strukturmaterialien?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1475656" y="1628800"/>
            <a:ext cx="2663825" cy="10080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de-DE" b="1" strike="sngStrike" dirty="0">
                <a:solidFill>
                  <a:schemeClr val="bg1"/>
                </a:solidFill>
              </a:rPr>
              <a:t>Abweichung Aufgrund</a:t>
            </a:r>
          </a:p>
          <a:p>
            <a:pPr algn="ctr"/>
            <a:r>
              <a:rPr lang="de-DE" b="1" strike="sngStrike" dirty="0" err="1" smtClean="0">
                <a:solidFill>
                  <a:schemeClr val="bg1"/>
                </a:solidFill>
              </a:rPr>
              <a:t>Aufmagnetisierung</a:t>
            </a:r>
            <a:r>
              <a:rPr lang="de-DE" b="1" strike="sngStrike" dirty="0" smtClean="0">
                <a:solidFill>
                  <a:schemeClr val="bg1"/>
                </a:solidFill>
              </a:rPr>
              <a:t> der</a:t>
            </a:r>
          </a:p>
          <a:p>
            <a:pPr algn="ctr"/>
            <a:r>
              <a:rPr lang="de-DE" b="1" strike="sngStrike" dirty="0" smtClean="0">
                <a:solidFill>
                  <a:schemeClr val="bg1"/>
                </a:solidFill>
              </a:rPr>
              <a:t>Strukturmaterialien?</a:t>
            </a:r>
            <a:endParaRPr lang="de-DE" b="1" strike="sngStrik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501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Differenz zwischen gemessenen und simulierten Werten ist ausreichend gering 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Schule für Astroteilchenphysik 2011 Obertrubach-Bärnfels</a:t>
            </a:r>
          </a:p>
          <a:p>
            <a:r>
              <a:rPr lang="de-DE" smtClean="0"/>
              <a:t>Jan Reich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000" y="900000"/>
            <a:ext cx="8102977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851921" y="3501008"/>
            <a:ext cx="3456384" cy="9361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de-DE" b="1" dirty="0" smtClean="0">
                <a:solidFill>
                  <a:schemeClr val="bg1"/>
                </a:solidFill>
              </a:rPr>
              <a:t>Selbst mit Abweichungen</a:t>
            </a:r>
          </a:p>
          <a:p>
            <a:pPr algn="ctr"/>
            <a:r>
              <a:rPr lang="de-DE" b="1" dirty="0" smtClean="0">
                <a:solidFill>
                  <a:schemeClr val="bg1"/>
                </a:solidFill>
                <a:cs typeface="Arial" charset="0"/>
              </a:rPr>
              <a:t>wird Magnetfeld auf 1% genau</a:t>
            </a:r>
          </a:p>
          <a:p>
            <a:pPr algn="ctr"/>
            <a:r>
              <a:rPr lang="de-DE" b="1" dirty="0" smtClean="0">
                <a:solidFill>
                  <a:schemeClr val="bg1"/>
                </a:solidFill>
                <a:cs typeface="Arial" charset="0"/>
              </a:rPr>
              <a:t>in Simulation reproduziert</a:t>
            </a:r>
            <a:endParaRPr lang="el-GR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80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Zur Überprüfung wurden Messungen von Strom und Magnetfeld simultan durchgeführt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Schule für Astroteilchenphysik 2011 Obertrubach-Bärnfels</a:t>
            </a:r>
          </a:p>
          <a:p>
            <a:r>
              <a:rPr lang="de-DE" smtClean="0"/>
              <a:t>Jan Reich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 dirty="0"/>
          </a:p>
        </p:txBody>
      </p:sp>
      <p:grpSp>
        <p:nvGrpSpPr>
          <p:cNvPr id="19" name="Gruppieren 18"/>
          <p:cNvGrpSpPr/>
          <p:nvPr/>
        </p:nvGrpSpPr>
        <p:grpSpPr>
          <a:xfrm>
            <a:off x="179388" y="1009650"/>
            <a:ext cx="8783637" cy="5251450"/>
            <a:chOff x="179388" y="1009650"/>
            <a:chExt cx="8783637" cy="5251450"/>
          </a:xfrm>
        </p:grpSpPr>
        <p:pic>
          <p:nvPicPr>
            <p:cNvPr id="5" name="Picture 4" descr="LFCSsimulat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1009650"/>
              <a:ext cx="8783637" cy="525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3995738" y="1693863"/>
              <a:ext cx="16065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b="1" dirty="0">
                  <a:solidFill>
                    <a:srgbClr val="009900"/>
                  </a:solidFill>
                </a:rPr>
                <a:t>LFCS Spulen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6227763" y="5013325"/>
              <a:ext cx="158115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b="1">
                  <a:solidFill>
                    <a:srgbClr val="CC0000"/>
                  </a:solidFill>
                </a:rPr>
                <a:t>magnetische</a:t>
              </a:r>
            </a:p>
            <a:p>
              <a:r>
                <a:rPr lang="de-DE" b="1">
                  <a:solidFill>
                    <a:srgbClr val="CC0000"/>
                  </a:solidFill>
                </a:rPr>
                <a:t>Feldlinien</a:t>
              </a: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610444" y="1844675"/>
            <a:ext cx="2665412" cy="3097213"/>
            <a:chOff x="611188" y="1844675"/>
            <a:chExt cx="2665412" cy="3097213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H="1">
              <a:off x="1476375" y="3284538"/>
              <a:ext cx="215900" cy="215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476375" y="3284538"/>
              <a:ext cx="215900" cy="215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059113" y="1844675"/>
              <a:ext cx="217487" cy="3097213"/>
            </a:xfrm>
            <a:prstGeom prst="ellipse">
              <a:avLst/>
            </a:prstGeom>
            <a:noFill/>
            <a:ln w="34925">
              <a:solidFill>
                <a:srgbClr val="FA8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611188" y="3494088"/>
              <a:ext cx="16446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b="1" dirty="0"/>
                <a:t>Messposition</a:t>
              </a: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6084888" y="1844675"/>
            <a:ext cx="2795587" cy="3097213"/>
            <a:chOff x="6084888" y="1844675"/>
            <a:chExt cx="2795587" cy="3097213"/>
          </a:xfrm>
        </p:grpSpPr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>
              <a:off x="7596188" y="3284538"/>
              <a:ext cx="215900" cy="215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7596188" y="3284538"/>
              <a:ext cx="215900" cy="215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6084888" y="1844675"/>
              <a:ext cx="503237" cy="3097213"/>
            </a:xfrm>
            <a:prstGeom prst="ellipse">
              <a:avLst/>
            </a:prstGeom>
            <a:noFill/>
            <a:ln w="34925">
              <a:solidFill>
                <a:srgbClr val="FA8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7235825" y="2917825"/>
              <a:ext cx="16446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b="1"/>
                <a:t>Messposition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746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Der lineare </a:t>
            </a:r>
            <a:r>
              <a:rPr lang="de-DE" dirty="0" smtClean="0"/>
              <a:t>Anstieg der Magnetfeldwerte mit dem Strom schließt eine Magnetisierung aus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Schule für Astroteilchenphysik 2011 Obertrubach-Bärnfels</a:t>
            </a:r>
          </a:p>
          <a:p>
            <a:r>
              <a:rPr lang="de-DE" smtClean="0"/>
              <a:t>Jan Reich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25" y="931863"/>
            <a:ext cx="806450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508625" y="4508500"/>
            <a:ext cx="3455988" cy="1223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b="1">
                <a:solidFill>
                  <a:schemeClr val="bg1"/>
                </a:solidFill>
              </a:rPr>
              <a:t>Gleichzeitige Magnetfeld-</a:t>
            </a:r>
          </a:p>
          <a:p>
            <a:pPr algn="ctr"/>
            <a:r>
              <a:rPr lang="de-DE" b="1">
                <a:solidFill>
                  <a:schemeClr val="bg1"/>
                </a:solidFill>
              </a:rPr>
              <a:t>und Strommessung liefert</a:t>
            </a:r>
          </a:p>
          <a:p>
            <a:pPr algn="ctr"/>
            <a:r>
              <a:rPr lang="de-DE" b="1">
                <a:solidFill>
                  <a:schemeClr val="bg1"/>
                </a:solidFill>
              </a:rPr>
              <a:t>Übereinstimmung innerhalb</a:t>
            </a:r>
          </a:p>
          <a:p>
            <a:pPr algn="ctr"/>
            <a:r>
              <a:rPr lang="de-DE" b="1">
                <a:solidFill>
                  <a:schemeClr val="bg1"/>
                </a:solidFill>
              </a:rPr>
              <a:t>der Messfehler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156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Schule für Astroteilchenphysik 2011 Obertrubach-Bärnfels</a:t>
            </a:r>
          </a:p>
          <a:p>
            <a:r>
              <a:rPr lang="de-DE" smtClean="0"/>
              <a:t>Jan Reich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323528" y="1700808"/>
            <a:ext cx="3651142" cy="1944216"/>
            <a:chOff x="323528" y="1700808"/>
            <a:chExt cx="3651142" cy="1944216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539552" y="3105024"/>
              <a:ext cx="3435118" cy="540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b="1" dirty="0" smtClean="0">
                  <a:solidFill>
                    <a:schemeClr val="bg1"/>
                  </a:solidFill>
                </a:rPr>
                <a:t>Das </a:t>
              </a:r>
              <a:r>
                <a:rPr lang="de-DE" b="1" u="sng" dirty="0" smtClean="0">
                  <a:solidFill>
                    <a:schemeClr val="bg1"/>
                  </a:solidFill>
                </a:rPr>
                <a:t>Ka</a:t>
              </a:r>
              <a:r>
                <a:rPr lang="de-DE" b="1" dirty="0" smtClean="0">
                  <a:solidFill>
                    <a:schemeClr val="bg1"/>
                  </a:solidFill>
                </a:rPr>
                <a:t>rlsruhe </a:t>
              </a:r>
              <a:r>
                <a:rPr lang="de-DE" b="1" u="sng" dirty="0" smtClean="0">
                  <a:solidFill>
                    <a:schemeClr val="bg1"/>
                  </a:solidFill>
                </a:rPr>
                <a:t>Tri</a:t>
              </a:r>
              <a:r>
                <a:rPr lang="de-DE" b="1" dirty="0" smtClean="0">
                  <a:solidFill>
                    <a:schemeClr val="bg1"/>
                  </a:solidFill>
                </a:rPr>
                <a:t>tium</a:t>
              </a:r>
              <a:endParaRPr lang="de-DE" b="1" dirty="0">
                <a:solidFill>
                  <a:schemeClr val="bg1"/>
                </a:solidFill>
              </a:endParaRPr>
            </a:p>
            <a:p>
              <a:pPr algn="ctr"/>
              <a:r>
                <a:rPr lang="de-DE" b="1" u="sng" dirty="0" smtClean="0">
                  <a:solidFill>
                    <a:schemeClr val="bg1"/>
                  </a:solidFill>
                </a:rPr>
                <a:t>N</a:t>
              </a:r>
              <a:r>
                <a:rPr lang="de-DE" b="1" dirty="0" smtClean="0">
                  <a:solidFill>
                    <a:schemeClr val="bg1"/>
                  </a:solidFill>
                </a:rPr>
                <a:t>eutrino Experiment KATRIN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t="32365" b="32045"/>
            <a:stretch>
              <a:fillRect/>
            </a:stretch>
          </p:blipFill>
          <p:spPr bwMode="auto">
            <a:xfrm>
              <a:off x="323528" y="1700808"/>
              <a:ext cx="3651142" cy="864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blipFill dpi="0" rotWithShape="0">
                    <a:blip/>
                    <a:srcRect t="32365" b="32045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uppieren 8"/>
          <p:cNvGrpSpPr/>
          <p:nvPr/>
        </p:nvGrpSpPr>
        <p:grpSpPr>
          <a:xfrm>
            <a:off x="5148064" y="1112916"/>
            <a:ext cx="3384376" cy="2532108"/>
            <a:chOff x="5148064" y="1112916"/>
            <a:chExt cx="3384376" cy="2532108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5148064" y="3105024"/>
              <a:ext cx="3384376" cy="540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b="1" dirty="0" smtClean="0">
                  <a:solidFill>
                    <a:schemeClr val="bg1"/>
                  </a:solidFill>
                </a:rPr>
                <a:t>MAC-E Filter Prinzip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  <p:pic>
          <p:nvPicPr>
            <p:cNvPr id="14" name="Picture 17" descr="minigol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8527" y="1112916"/>
              <a:ext cx="1647825" cy="1871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uppieren 5"/>
          <p:cNvGrpSpPr/>
          <p:nvPr/>
        </p:nvGrpSpPr>
        <p:grpSpPr>
          <a:xfrm>
            <a:off x="539552" y="3917020"/>
            <a:ext cx="3435118" cy="2248284"/>
            <a:chOff x="539552" y="3917020"/>
            <a:chExt cx="3435118" cy="2248284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auto">
            <a:xfrm>
              <a:off x="539552" y="5625304"/>
              <a:ext cx="3435118" cy="540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b="1" dirty="0" smtClean="0">
                  <a:solidFill>
                    <a:schemeClr val="bg1"/>
                  </a:solidFill>
                </a:rPr>
                <a:t>Luftspulensysteme am</a:t>
              </a:r>
            </a:p>
            <a:p>
              <a:pPr algn="ctr"/>
              <a:r>
                <a:rPr lang="de-DE" b="1" dirty="0" smtClean="0">
                  <a:solidFill>
                    <a:schemeClr val="bg1"/>
                  </a:solidFill>
                </a:rPr>
                <a:t>KATRIN Hauptspektrometer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  <p:pic>
          <p:nvPicPr>
            <p:cNvPr id="15" name="Picture 3" descr="HALLE KATRIN_RUN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247" y="3917020"/>
              <a:ext cx="2232610" cy="1672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uppieren 6"/>
          <p:cNvGrpSpPr/>
          <p:nvPr/>
        </p:nvGrpSpPr>
        <p:grpSpPr>
          <a:xfrm>
            <a:off x="5148064" y="3861048"/>
            <a:ext cx="3384375" cy="2304256"/>
            <a:chOff x="5148064" y="3861048"/>
            <a:chExt cx="3384375" cy="2304256"/>
          </a:xfrm>
        </p:grpSpPr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5148064" y="5625304"/>
              <a:ext cx="3384375" cy="540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b="1" dirty="0" smtClean="0">
                  <a:solidFill>
                    <a:schemeClr val="bg1"/>
                  </a:solidFill>
                </a:rPr>
                <a:t>Inbetriebnahme:</a:t>
              </a:r>
            </a:p>
            <a:p>
              <a:pPr algn="ctr"/>
              <a:r>
                <a:rPr lang="de-DE" b="1" dirty="0" smtClean="0">
                  <a:solidFill>
                    <a:schemeClr val="bg1"/>
                  </a:solidFill>
                </a:rPr>
                <a:t>Messungen, Simulationen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  <p:pic>
          <p:nvPicPr>
            <p:cNvPr id="16" name="Picture 3" descr="Bild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0890" y="3861048"/>
              <a:ext cx="2242407" cy="1558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633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Schule für Astroteilchenphysik 2011 Obertrubach-Bärnfels</a:t>
            </a:r>
          </a:p>
          <a:p>
            <a:r>
              <a:rPr lang="de-DE" smtClean="0"/>
              <a:t>Jan Reich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 dirty="0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323528" y="1124744"/>
            <a:ext cx="8496944" cy="108012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b="1" dirty="0" smtClean="0">
                <a:solidFill>
                  <a:schemeClr val="bg1"/>
                </a:solidFill>
              </a:rPr>
              <a:t>Das Ziel des KATRIN-Experiments ist die Messung der Masse des Elektron-</a:t>
            </a:r>
          </a:p>
          <a:p>
            <a:r>
              <a:rPr lang="de-DE" b="1" dirty="0" smtClean="0">
                <a:solidFill>
                  <a:schemeClr val="bg1"/>
                </a:solidFill>
              </a:rPr>
              <a:t>Antineutrinos mit einer Sensitivität von 0.2 eV (95% C.L.)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23528" y="2420888"/>
            <a:ext cx="8496944" cy="108012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b="1" dirty="0" smtClean="0">
                <a:solidFill>
                  <a:schemeClr val="bg1"/>
                </a:solidFill>
              </a:rPr>
              <a:t>KATRIN verwendet das MAC-E Filter Prinzip, um das Energiespektrum der</a:t>
            </a:r>
          </a:p>
          <a:p>
            <a:r>
              <a:rPr lang="de-DE" b="1" dirty="0" smtClean="0">
                <a:solidFill>
                  <a:schemeClr val="bg1"/>
                </a:solidFill>
              </a:rPr>
              <a:t>Zerfallselektronen aus dem Tritium </a:t>
            </a:r>
            <a:r>
              <a:rPr lang="el-GR" b="1" dirty="0" smtClean="0">
                <a:solidFill>
                  <a:schemeClr val="bg1"/>
                </a:solidFill>
              </a:rPr>
              <a:t>β</a:t>
            </a:r>
            <a:r>
              <a:rPr lang="de-DE" b="1" dirty="0" smtClean="0">
                <a:solidFill>
                  <a:schemeClr val="bg1"/>
                </a:solidFill>
              </a:rPr>
              <a:t>-Zerfall nahe dem Endpunkt</a:t>
            </a:r>
          </a:p>
          <a:p>
            <a:r>
              <a:rPr lang="de-DE" b="1" dirty="0" smtClean="0">
                <a:solidFill>
                  <a:schemeClr val="bg1"/>
                </a:solidFill>
              </a:rPr>
              <a:t>genau zu vermessen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23528" y="3717032"/>
            <a:ext cx="8496944" cy="108012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b="1" dirty="0" smtClean="0">
                <a:solidFill>
                  <a:schemeClr val="bg1"/>
                </a:solidFill>
              </a:rPr>
              <a:t>Die Luftspulensysteme am KATRIN Hauptspektrometer kompensieren das</a:t>
            </a:r>
          </a:p>
          <a:p>
            <a:r>
              <a:rPr lang="de-DE" b="1" dirty="0" smtClean="0">
                <a:solidFill>
                  <a:schemeClr val="bg1"/>
                </a:solidFill>
              </a:rPr>
              <a:t>Erdmagnetfeld und formen das Magnetfeld.</a:t>
            </a:r>
          </a:p>
          <a:p>
            <a:r>
              <a:rPr lang="de-DE" b="1" dirty="0" smtClean="0">
                <a:solidFill>
                  <a:schemeClr val="bg1"/>
                </a:solidFill>
              </a:rPr>
              <a:t>Dadurch werden die Transmissionseigenschaften optimiert und der</a:t>
            </a:r>
          </a:p>
          <a:p>
            <a:r>
              <a:rPr lang="de-DE" b="1" dirty="0" smtClean="0">
                <a:solidFill>
                  <a:schemeClr val="bg1"/>
                </a:solidFill>
              </a:rPr>
              <a:t>Untergrund minimiert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23528" y="5013176"/>
            <a:ext cx="8496944" cy="108012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b="1" dirty="0" smtClean="0">
                <a:solidFill>
                  <a:schemeClr val="bg1"/>
                </a:solidFill>
              </a:rPr>
              <a:t>Das Feld der Luftspulensysteme im Inneren des Hauptspektrometers lässt</a:t>
            </a:r>
          </a:p>
          <a:p>
            <a:r>
              <a:rPr lang="de-DE" b="1" dirty="0" smtClean="0">
                <a:solidFill>
                  <a:schemeClr val="bg1"/>
                </a:solidFill>
              </a:rPr>
              <a:t>sich auf 1% genau mit Simulationen reproduzieren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651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Ziel des KATRIN Experiments ist die Messung der </a:t>
            </a:r>
            <a:r>
              <a:rPr lang="de-DE" dirty="0" err="1" smtClean="0"/>
              <a:t>Neutrinomasse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Schule für Astroteilchenphysik 2011 Obertrubach-Bärnfels</a:t>
            </a:r>
          </a:p>
          <a:p>
            <a:r>
              <a:rPr lang="de-DE" smtClean="0"/>
              <a:t>Jan Reich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395288" y="3143274"/>
            <a:ext cx="8353425" cy="3094038"/>
            <a:chOff x="395288" y="1881981"/>
            <a:chExt cx="8353425" cy="3094038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2771775" y="1881981"/>
              <a:ext cx="5976938" cy="3094038"/>
              <a:chOff x="2517" y="2523"/>
              <a:chExt cx="3100" cy="1797"/>
            </a:xfrm>
          </p:grpSpPr>
          <p:pic>
            <p:nvPicPr>
              <p:cNvPr id="7" name="Picture 21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 l="20657" t="46977" r="7611"/>
              <a:stretch>
                <a:fillRect/>
              </a:stretch>
            </p:blipFill>
            <p:spPr bwMode="auto">
              <a:xfrm>
                <a:off x="2611" y="2598"/>
                <a:ext cx="3006" cy="1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hteck 7"/>
              <p:cNvSpPr>
                <a:spLocks noChangeArrowheads="1"/>
              </p:cNvSpPr>
              <p:nvPr/>
            </p:nvSpPr>
            <p:spPr bwMode="auto">
              <a:xfrm>
                <a:off x="2517" y="2523"/>
                <a:ext cx="1374" cy="3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0" hangingPunct="0"/>
                <a:endParaRPr lang="de-DE" sz="2400">
                  <a:cs typeface="Arial" charset="0"/>
                </a:endParaRPr>
              </a:p>
            </p:txBody>
          </p:sp>
        </p:grpSp>
        <p:pic>
          <p:nvPicPr>
            <p:cNvPr id="6" name="Picture 7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2463006"/>
              <a:ext cx="2520950" cy="229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539912" y="1484784"/>
            <a:ext cx="3240000" cy="122413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de-DE" b="1" dirty="0" smtClean="0">
                <a:solidFill>
                  <a:schemeClr val="bg1"/>
                </a:solidFill>
              </a:rPr>
              <a:t>Ziel: Masse des Elektron-</a:t>
            </a:r>
          </a:p>
          <a:p>
            <a:pPr algn="ctr"/>
            <a:r>
              <a:rPr lang="de-DE" b="1" dirty="0" smtClean="0">
                <a:solidFill>
                  <a:schemeClr val="bg1"/>
                </a:solidFill>
              </a:rPr>
              <a:t>Antineutrinos mit einer</a:t>
            </a:r>
          </a:p>
          <a:p>
            <a:pPr algn="ctr"/>
            <a:r>
              <a:rPr lang="de-DE" b="1" dirty="0" smtClean="0">
                <a:solidFill>
                  <a:schemeClr val="bg1"/>
                </a:solidFill>
              </a:rPr>
              <a:t>Sensitivität von</a:t>
            </a:r>
          </a:p>
          <a:p>
            <a:pPr algn="ctr"/>
            <a:r>
              <a:rPr lang="de-DE" b="1" dirty="0" smtClean="0">
                <a:solidFill>
                  <a:schemeClr val="bg1"/>
                </a:solidFill>
              </a:rPr>
              <a:t>0.2 eV (90%C.L.)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5364088" y="1484784"/>
            <a:ext cx="3240000" cy="122413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de-DE" b="1" dirty="0" smtClean="0">
                <a:solidFill>
                  <a:schemeClr val="bg1"/>
                </a:solidFill>
              </a:rPr>
              <a:t>Methode: Vermessung</a:t>
            </a:r>
          </a:p>
          <a:p>
            <a:pPr algn="ctr"/>
            <a:r>
              <a:rPr lang="de-DE" b="1" dirty="0" smtClean="0">
                <a:solidFill>
                  <a:schemeClr val="bg1"/>
                </a:solidFill>
              </a:rPr>
              <a:t>des Energiespektrums des</a:t>
            </a:r>
          </a:p>
          <a:p>
            <a:pPr algn="ctr"/>
            <a:r>
              <a:rPr lang="de-DE" b="1" dirty="0" smtClean="0">
                <a:solidFill>
                  <a:schemeClr val="bg1"/>
                </a:solidFill>
              </a:rPr>
              <a:t>Tritium-Betazerfalls nahe</a:t>
            </a:r>
          </a:p>
          <a:p>
            <a:pPr algn="ctr"/>
            <a:r>
              <a:rPr lang="de-DE" b="1" dirty="0" smtClean="0">
                <a:solidFill>
                  <a:schemeClr val="bg1"/>
                </a:solidFill>
              </a:rPr>
              <a:t>dem Endpunkt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569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KATRIN muss verschiedene Anforderungen erfüllen 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Schule für Astroteilchenphysik 2011 </a:t>
            </a:r>
            <a:r>
              <a:rPr lang="de-DE" dirty="0" err="1" smtClean="0"/>
              <a:t>Obertrubach-Bärnfels</a:t>
            </a:r>
            <a:endParaRPr lang="de-DE" dirty="0" smtClean="0"/>
          </a:p>
          <a:p>
            <a:r>
              <a:rPr lang="de-DE" dirty="0" smtClean="0"/>
              <a:t>Jan Reich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 dirty="0"/>
          </a:p>
        </p:txBody>
      </p:sp>
      <p:sp>
        <p:nvSpPr>
          <p:cNvPr id="7" name="AutoShape 32"/>
          <p:cNvSpPr>
            <a:spLocks noChangeArrowheads="1"/>
          </p:cNvSpPr>
          <p:nvPr/>
        </p:nvSpPr>
        <p:spPr bwMode="auto">
          <a:xfrm>
            <a:off x="5003850" y="1124744"/>
            <a:ext cx="3816350" cy="108012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de-DE" b="1" dirty="0">
                <a:solidFill>
                  <a:schemeClr val="bg1"/>
                </a:solidFill>
              </a:rPr>
              <a:t>Tritium</a:t>
            </a:r>
          </a:p>
          <a:p>
            <a:pPr algn="ctr"/>
            <a:r>
              <a:rPr lang="de-DE" b="1" dirty="0" smtClean="0">
                <a:solidFill>
                  <a:schemeClr val="bg1"/>
                </a:solidFill>
              </a:rPr>
              <a:t>Halbwertszeit: </a:t>
            </a:r>
            <a:r>
              <a:rPr lang="de-DE" b="1" dirty="0">
                <a:solidFill>
                  <a:schemeClr val="bg1"/>
                </a:solidFill>
              </a:rPr>
              <a:t>t</a:t>
            </a:r>
            <a:r>
              <a:rPr lang="de-DE" b="1" baseline="-25000" dirty="0">
                <a:solidFill>
                  <a:schemeClr val="bg1"/>
                </a:solidFill>
              </a:rPr>
              <a:t>1/2</a:t>
            </a:r>
            <a:r>
              <a:rPr lang="de-DE" b="1" dirty="0">
                <a:solidFill>
                  <a:schemeClr val="bg1"/>
                </a:solidFill>
              </a:rPr>
              <a:t> = 12.3 a</a:t>
            </a:r>
          </a:p>
          <a:p>
            <a:pPr algn="ctr"/>
            <a:r>
              <a:rPr lang="de-DE" b="1" dirty="0" smtClean="0">
                <a:solidFill>
                  <a:schemeClr val="bg1"/>
                </a:solidFill>
              </a:rPr>
              <a:t>Spektrum Endpunkt: </a:t>
            </a:r>
            <a:r>
              <a:rPr lang="de-DE" b="1" dirty="0">
                <a:solidFill>
                  <a:schemeClr val="bg1"/>
                </a:solidFill>
              </a:rPr>
              <a:t>E</a:t>
            </a:r>
            <a:r>
              <a:rPr lang="de-DE" b="1" baseline="-25000" dirty="0">
                <a:solidFill>
                  <a:schemeClr val="bg1"/>
                </a:solidFill>
              </a:rPr>
              <a:t>0</a:t>
            </a:r>
            <a:r>
              <a:rPr lang="de-DE" b="1" dirty="0">
                <a:solidFill>
                  <a:schemeClr val="bg1"/>
                </a:solidFill>
              </a:rPr>
              <a:t> = 18.6 </a:t>
            </a:r>
            <a:r>
              <a:rPr lang="de-DE" b="1" dirty="0" err="1">
                <a:solidFill>
                  <a:schemeClr val="bg1"/>
                </a:solidFill>
              </a:rPr>
              <a:t>keV</a:t>
            </a:r>
            <a:endParaRPr lang="de-DE" b="1" dirty="0">
              <a:solidFill>
                <a:schemeClr val="bg1"/>
              </a:solidFill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323056" y="3826098"/>
            <a:ext cx="8569424" cy="2267198"/>
            <a:chOff x="323056" y="3826098"/>
            <a:chExt cx="8569424" cy="2267198"/>
          </a:xfrm>
        </p:grpSpPr>
        <p:sp>
          <p:nvSpPr>
            <p:cNvPr id="5" name="AutoShape 17"/>
            <p:cNvSpPr>
              <a:spLocks noChangeArrowheads="1"/>
            </p:cNvSpPr>
            <p:nvPr/>
          </p:nvSpPr>
          <p:spPr bwMode="auto">
            <a:xfrm>
              <a:off x="4931570" y="5553296"/>
              <a:ext cx="3960910" cy="540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b="1" dirty="0" smtClean="0">
                  <a:solidFill>
                    <a:schemeClr val="bg1"/>
                  </a:solidFill>
                </a:rPr>
                <a:t>Spektrometer- und Detektorsystem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323056" y="3826098"/>
              <a:ext cx="8461375" cy="1584326"/>
              <a:chOff x="204" y="2205"/>
              <a:chExt cx="5330" cy="998"/>
            </a:xfrm>
          </p:grpSpPr>
          <p:pic>
            <p:nvPicPr>
              <p:cNvPr id="10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 r="1401"/>
              <a:stretch>
                <a:fillRect/>
              </a:stretch>
            </p:blipFill>
            <p:spPr bwMode="auto">
              <a:xfrm>
                <a:off x="204" y="2205"/>
                <a:ext cx="5330" cy="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1" name="Gerade Verbindung 10"/>
              <p:cNvCxnSpPr>
                <a:cxnSpLocks noChangeShapeType="1"/>
              </p:cNvCxnSpPr>
              <p:nvPr/>
            </p:nvCxnSpPr>
            <p:spPr bwMode="auto">
              <a:xfrm>
                <a:off x="2925" y="2250"/>
                <a:ext cx="0" cy="544"/>
              </a:xfrm>
              <a:prstGeom prst="line">
                <a:avLst/>
              </a:prstGeom>
              <a:noFill/>
              <a:ln w="28575" algn="ctr">
                <a:solidFill>
                  <a:srgbClr val="DCA01E"/>
                </a:solidFill>
                <a:prstDash val="sysDash"/>
                <a:round/>
                <a:headEnd/>
                <a:tailEnd/>
              </a:ln>
              <a:effectLst>
                <a:outerShdw dist="38100" dir="2700000" algn="tl" rotWithShape="0">
                  <a:srgbClr val="000000">
                    <a:alpha val="3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</p:cxn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2744" y="2840"/>
                <a:ext cx="363" cy="363"/>
                <a:chOff x="2744" y="1344"/>
                <a:chExt cx="363" cy="363"/>
              </a:xfrm>
            </p:grpSpPr>
            <p:sp>
              <p:nvSpPr>
                <p:cNvPr id="13" name="Oval 25"/>
                <p:cNvSpPr>
                  <a:spLocks noChangeArrowheads="1"/>
                </p:cNvSpPr>
                <p:nvPr/>
              </p:nvSpPr>
              <p:spPr bwMode="auto">
                <a:xfrm>
                  <a:off x="2744" y="1344"/>
                  <a:ext cx="363" cy="363"/>
                </a:xfrm>
                <a:prstGeom prst="ellipse">
                  <a:avLst/>
                </a:prstGeom>
                <a:noFill/>
                <a:ln w="76200">
                  <a:solidFill>
                    <a:srgbClr val="CC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  <p:sp>
              <p:nvSpPr>
                <p:cNvPr id="14" name="Line 26"/>
                <p:cNvSpPr>
                  <a:spLocks noChangeShapeType="1"/>
                </p:cNvSpPr>
                <p:nvPr/>
              </p:nvSpPr>
              <p:spPr bwMode="auto">
                <a:xfrm>
                  <a:off x="2925" y="1448"/>
                  <a:ext cx="0" cy="181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  <p:sp>
              <p:nvSpPr>
                <p:cNvPr id="15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2796" y="1396"/>
                  <a:ext cx="259" cy="259"/>
                </a:xfrm>
                <a:prstGeom prst="line">
                  <a:avLst/>
                </a:prstGeom>
                <a:noFill/>
                <a:ln w="57150">
                  <a:solidFill>
                    <a:srgbClr val="CC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  <p:sp>
              <p:nvSpPr>
                <p:cNvPr id="16" name="Line 28"/>
                <p:cNvSpPr>
                  <a:spLocks noChangeShapeType="1"/>
                </p:cNvSpPr>
                <p:nvPr/>
              </p:nvSpPr>
              <p:spPr bwMode="auto">
                <a:xfrm>
                  <a:off x="2847" y="1448"/>
                  <a:ext cx="157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  <p:sp>
              <p:nvSpPr>
                <p:cNvPr id="17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915" y="1553"/>
                  <a:ext cx="16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de-DE" sz="1000" b="1"/>
                    <a:t>2</a:t>
                  </a:r>
                </a:p>
              </p:txBody>
            </p:sp>
          </p:grpSp>
        </p:grpSp>
        <p:sp>
          <p:nvSpPr>
            <p:cNvPr id="18" name="AutoShape 5"/>
            <p:cNvSpPr>
              <a:spLocks noChangeArrowheads="1"/>
            </p:cNvSpPr>
            <p:nvPr/>
          </p:nvSpPr>
          <p:spPr bwMode="auto">
            <a:xfrm>
              <a:off x="755936" y="4977232"/>
              <a:ext cx="3240000" cy="540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b="1" dirty="0" smtClean="0">
                  <a:solidFill>
                    <a:schemeClr val="bg1"/>
                  </a:solidFill>
                </a:rPr>
                <a:t>Quell- und Transportsystem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467544" y="1124744"/>
            <a:ext cx="3887762" cy="54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de-DE" b="1" dirty="0" smtClean="0">
                <a:solidFill>
                  <a:schemeClr val="bg1"/>
                </a:solidFill>
              </a:rPr>
              <a:t>Adiabatische Führung</a:t>
            </a:r>
          </a:p>
          <a:p>
            <a:pPr algn="ctr"/>
            <a:r>
              <a:rPr lang="de-DE" b="1" dirty="0" smtClean="0">
                <a:solidFill>
                  <a:schemeClr val="bg1"/>
                </a:solidFill>
              </a:rPr>
              <a:t>von Signalelektronen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467544" y="2096792"/>
            <a:ext cx="3887762" cy="54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de-DE" b="1" dirty="0" smtClean="0">
                <a:solidFill>
                  <a:schemeClr val="bg1"/>
                </a:solidFill>
              </a:rPr>
              <a:t>Energieauflösung des</a:t>
            </a:r>
          </a:p>
          <a:p>
            <a:pPr algn="ctr"/>
            <a:r>
              <a:rPr lang="de-DE" b="1" dirty="0" smtClean="0">
                <a:solidFill>
                  <a:schemeClr val="bg1"/>
                </a:solidFill>
              </a:rPr>
              <a:t>Hauptspektrometers: </a:t>
            </a:r>
            <a:r>
              <a:rPr lang="el-GR" b="1" dirty="0" smtClean="0">
                <a:solidFill>
                  <a:schemeClr val="bg1"/>
                </a:solidFill>
              </a:rPr>
              <a:t>Δ</a:t>
            </a:r>
            <a:r>
              <a:rPr lang="de-DE" b="1" dirty="0" smtClean="0">
                <a:solidFill>
                  <a:schemeClr val="bg1"/>
                </a:solidFill>
              </a:rPr>
              <a:t>E = 0,93 eV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467544" y="3032896"/>
            <a:ext cx="3887762" cy="54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de-DE" b="1" dirty="0" smtClean="0">
                <a:solidFill>
                  <a:schemeClr val="bg1"/>
                </a:solidFill>
              </a:rPr>
              <a:t>Effektive Untergrundabschirmung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228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Eine Übersicht über das KATRIN Experiment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Schule für Astroteilchenphysik 2011 Obertrubach-Bärnfels</a:t>
            </a:r>
          </a:p>
          <a:p>
            <a:r>
              <a:rPr lang="de-DE" smtClean="0"/>
              <a:t>Jan Reich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32365" b="32045"/>
          <a:stretch>
            <a:fillRect/>
          </a:stretch>
        </p:blipFill>
        <p:spPr bwMode="auto">
          <a:xfrm>
            <a:off x="523875" y="3217069"/>
            <a:ext cx="8243888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blipFill dpi="0" rotWithShape="0">
                  <a:blip/>
                  <a:srcRect t="32365" b="3204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" name="Gruppieren 6"/>
          <p:cNvGrpSpPr/>
          <p:nvPr/>
        </p:nvGrpSpPr>
        <p:grpSpPr>
          <a:xfrm>
            <a:off x="163513" y="3937794"/>
            <a:ext cx="1199620" cy="1787650"/>
            <a:chOff x="163513" y="3937794"/>
            <a:chExt cx="1199620" cy="1787650"/>
          </a:xfrm>
        </p:grpSpPr>
        <p:pic>
          <p:nvPicPr>
            <p:cNvPr id="8" name="Picture 11" descr="Ferngla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13" y="3937794"/>
              <a:ext cx="800100" cy="715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163513" y="5185444"/>
              <a:ext cx="1199620" cy="540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b="1" dirty="0" err="1" smtClean="0">
                  <a:solidFill>
                    <a:schemeClr val="bg1"/>
                  </a:solidFill>
                </a:rPr>
                <a:t>Rear</a:t>
              </a:r>
              <a:endParaRPr lang="de-DE" b="1" dirty="0">
                <a:solidFill>
                  <a:schemeClr val="bg1"/>
                </a:solidFill>
              </a:endParaRPr>
            </a:p>
            <a:p>
              <a:pPr algn="ctr"/>
              <a:r>
                <a:rPr lang="de-DE" b="1" dirty="0" err="1" smtClean="0">
                  <a:solidFill>
                    <a:schemeClr val="bg1"/>
                  </a:solidFill>
                </a:rPr>
                <a:t>Section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811213" y="2353469"/>
            <a:ext cx="2087562" cy="3260056"/>
            <a:chOff x="811213" y="2353469"/>
            <a:chExt cx="2087562" cy="3260056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213" y="2353469"/>
              <a:ext cx="2087562" cy="154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AutoShape 5"/>
            <p:cNvSpPr>
              <a:spLocks noChangeArrowheads="1"/>
            </p:cNvSpPr>
            <p:nvPr/>
          </p:nvSpPr>
          <p:spPr bwMode="auto">
            <a:xfrm>
              <a:off x="1547664" y="5073525"/>
              <a:ext cx="1199620" cy="540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b="1" dirty="0" smtClean="0">
                  <a:solidFill>
                    <a:schemeClr val="bg1"/>
                  </a:solidFill>
                </a:rPr>
                <a:t>WGTS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3045331" y="2064544"/>
            <a:ext cx="1510794" cy="3346460"/>
            <a:chOff x="3045331" y="2064544"/>
            <a:chExt cx="1510794" cy="3346460"/>
          </a:xfrm>
        </p:grpSpPr>
        <p:grpSp>
          <p:nvGrpSpPr>
            <p:cNvPr id="27" name="Gruppieren 26"/>
            <p:cNvGrpSpPr/>
            <p:nvPr/>
          </p:nvGrpSpPr>
          <p:grpSpPr>
            <a:xfrm>
              <a:off x="3332163" y="2064544"/>
              <a:ext cx="1223962" cy="1223962"/>
              <a:chOff x="3332163" y="2064544"/>
              <a:chExt cx="1223962" cy="1223962"/>
            </a:xfrm>
          </p:grpSpPr>
          <p:sp>
            <p:nvSpPr>
              <p:cNvPr id="22" name="Oval 6"/>
              <p:cNvSpPr>
                <a:spLocks noChangeArrowheads="1"/>
              </p:cNvSpPr>
              <p:nvPr/>
            </p:nvSpPr>
            <p:spPr bwMode="auto">
              <a:xfrm>
                <a:off x="3332163" y="2064544"/>
                <a:ext cx="1223962" cy="1223962"/>
              </a:xfrm>
              <a:prstGeom prst="ellipse">
                <a:avLst/>
              </a:prstGeom>
              <a:noFill/>
              <a:ln w="1270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23" name="Line 7"/>
              <p:cNvSpPr>
                <a:spLocks noChangeShapeType="1"/>
              </p:cNvSpPr>
              <p:nvPr/>
            </p:nvSpPr>
            <p:spPr bwMode="auto">
              <a:xfrm>
                <a:off x="3943180" y="2415349"/>
                <a:ext cx="0" cy="697754"/>
              </a:xfrm>
              <a:prstGeom prst="line">
                <a:avLst/>
              </a:prstGeom>
              <a:noFill/>
              <a:ln w="1270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24" name="Line 8"/>
              <p:cNvSpPr>
                <a:spLocks noChangeShapeType="1"/>
              </p:cNvSpPr>
              <p:nvPr/>
            </p:nvSpPr>
            <p:spPr bwMode="auto">
              <a:xfrm flipV="1">
                <a:off x="3507565" y="2239946"/>
                <a:ext cx="873157" cy="873157"/>
              </a:xfrm>
              <a:prstGeom prst="line">
                <a:avLst/>
              </a:prstGeom>
              <a:noFill/>
              <a:ln w="1270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25" name="Line 9"/>
              <p:cNvSpPr>
                <a:spLocks noChangeShapeType="1"/>
              </p:cNvSpPr>
              <p:nvPr/>
            </p:nvSpPr>
            <p:spPr bwMode="auto">
              <a:xfrm>
                <a:off x="3507565" y="2415349"/>
                <a:ext cx="873157" cy="0"/>
              </a:xfrm>
              <a:prstGeom prst="line">
                <a:avLst/>
              </a:prstGeom>
              <a:noFill/>
              <a:ln w="1270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26" name="Text Box 10"/>
              <p:cNvSpPr txBox="1">
                <a:spLocks noChangeArrowheads="1"/>
              </p:cNvSpPr>
              <p:nvPr/>
            </p:nvSpPr>
            <p:spPr bwMode="auto">
              <a:xfrm>
                <a:off x="3943180" y="2764226"/>
                <a:ext cx="325747" cy="3970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de-DE" sz="2000" b="1"/>
                  <a:t>2</a:t>
                </a:r>
              </a:p>
            </p:txBody>
          </p:sp>
        </p:grpSp>
        <p:sp>
          <p:nvSpPr>
            <p:cNvPr id="30" name="AutoShape 5"/>
            <p:cNvSpPr>
              <a:spLocks noChangeArrowheads="1"/>
            </p:cNvSpPr>
            <p:nvPr/>
          </p:nvSpPr>
          <p:spPr bwMode="auto">
            <a:xfrm>
              <a:off x="3045331" y="4871004"/>
              <a:ext cx="599810" cy="540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b="1" dirty="0" smtClean="0">
                  <a:solidFill>
                    <a:schemeClr val="bg1"/>
                  </a:solidFill>
                </a:rPr>
                <a:t>DPS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AutoShape 5"/>
            <p:cNvSpPr>
              <a:spLocks noChangeArrowheads="1"/>
            </p:cNvSpPr>
            <p:nvPr/>
          </p:nvSpPr>
          <p:spPr bwMode="auto">
            <a:xfrm>
              <a:off x="3838667" y="4732733"/>
              <a:ext cx="599810" cy="540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b="1" dirty="0" smtClean="0">
                  <a:solidFill>
                    <a:schemeClr val="bg1"/>
                  </a:solidFill>
                </a:rPr>
                <a:t>CPS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4499992" y="1056481"/>
            <a:ext cx="3225536" cy="4892799"/>
            <a:chOff x="4499992" y="1056481"/>
            <a:chExt cx="3225536" cy="4892799"/>
          </a:xfrm>
        </p:grpSpPr>
        <p:grpSp>
          <p:nvGrpSpPr>
            <p:cNvPr id="15" name="Group 18"/>
            <p:cNvGrpSpPr>
              <a:grpSpLocks/>
            </p:cNvGrpSpPr>
            <p:nvPr/>
          </p:nvGrpSpPr>
          <p:grpSpPr bwMode="auto">
            <a:xfrm>
              <a:off x="5199534" y="1056481"/>
              <a:ext cx="2036762" cy="1873250"/>
              <a:chOff x="3288" y="618"/>
              <a:chExt cx="1283" cy="1180"/>
            </a:xfrm>
          </p:grpSpPr>
          <p:pic>
            <p:nvPicPr>
              <p:cNvPr id="17" name="Picture 19" descr="pH-Waage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8" y="618"/>
                <a:ext cx="1283" cy="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 Box 20"/>
              <p:cNvSpPr txBox="1">
                <a:spLocks noChangeArrowheads="1"/>
              </p:cNvSpPr>
              <p:nvPr/>
            </p:nvSpPr>
            <p:spPr bwMode="auto">
              <a:xfrm>
                <a:off x="3380" y="1118"/>
                <a:ext cx="328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de-DE" sz="4000" b="1"/>
                  <a:t>U</a:t>
                </a:r>
              </a:p>
            </p:txBody>
          </p:sp>
          <p:sp>
            <p:nvSpPr>
              <p:cNvPr id="19" name="Text Box 21"/>
              <p:cNvSpPr txBox="1">
                <a:spLocks noChangeArrowheads="1"/>
              </p:cNvSpPr>
              <p:nvPr/>
            </p:nvSpPr>
            <p:spPr bwMode="auto">
              <a:xfrm>
                <a:off x="3607" y="1300"/>
                <a:ext cx="2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de-DE"/>
                  <a:t>ret</a:t>
                </a:r>
              </a:p>
            </p:txBody>
          </p:sp>
          <p:sp>
            <p:nvSpPr>
              <p:cNvPr id="20" name="Text Box 22"/>
              <p:cNvSpPr txBox="1">
                <a:spLocks noChangeArrowheads="1"/>
              </p:cNvSpPr>
              <p:nvPr/>
            </p:nvSpPr>
            <p:spPr bwMode="auto">
              <a:xfrm>
                <a:off x="4105" y="981"/>
                <a:ext cx="329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de-DE" sz="4000" b="1"/>
                  <a:t>E</a:t>
                </a:r>
              </a:p>
            </p:txBody>
          </p:sp>
          <p:sp>
            <p:nvSpPr>
              <p:cNvPr id="21" name="Text Box 23"/>
              <p:cNvSpPr txBox="1">
                <a:spLocks noChangeArrowheads="1"/>
              </p:cNvSpPr>
              <p:nvPr/>
            </p:nvSpPr>
            <p:spPr bwMode="auto">
              <a:xfrm>
                <a:off x="4332" y="1163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de-DE"/>
                  <a:t>e</a:t>
                </a:r>
              </a:p>
            </p:txBody>
          </p:sp>
        </p:grpSp>
        <p:sp>
          <p:nvSpPr>
            <p:cNvPr id="32" name="AutoShape 5"/>
            <p:cNvSpPr>
              <a:spLocks noChangeArrowheads="1"/>
            </p:cNvSpPr>
            <p:nvPr/>
          </p:nvSpPr>
          <p:spPr bwMode="auto">
            <a:xfrm>
              <a:off x="4499992" y="5409280"/>
              <a:ext cx="3225536" cy="540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b="1" dirty="0" smtClean="0">
                  <a:solidFill>
                    <a:schemeClr val="bg1"/>
                  </a:solidFill>
                </a:rPr>
                <a:t>Vor- und Hauptspektrometer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7794502" y="2280444"/>
            <a:ext cx="1199620" cy="3532289"/>
            <a:chOff x="7794502" y="2280444"/>
            <a:chExt cx="1199620" cy="3532289"/>
          </a:xfrm>
        </p:grpSpPr>
        <p:pic>
          <p:nvPicPr>
            <p:cNvPr id="16" name="Picture 24" descr="chalkboar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6213" y="2280444"/>
              <a:ext cx="1035050" cy="785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AutoShape 5"/>
            <p:cNvSpPr>
              <a:spLocks noChangeArrowheads="1"/>
            </p:cNvSpPr>
            <p:nvPr/>
          </p:nvSpPr>
          <p:spPr bwMode="auto">
            <a:xfrm>
              <a:off x="7794502" y="5272733"/>
              <a:ext cx="1199620" cy="540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b="1" dirty="0" smtClean="0">
                  <a:solidFill>
                    <a:schemeClr val="bg1"/>
                  </a:solidFill>
                </a:rPr>
                <a:t>Detektor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7" name="Freihandform 76"/>
          <p:cNvSpPr/>
          <p:nvPr/>
        </p:nvSpPr>
        <p:spPr>
          <a:xfrm>
            <a:off x="4896196" y="989215"/>
            <a:ext cx="3557848" cy="4148050"/>
          </a:xfrm>
          <a:custGeom>
            <a:avLst/>
            <a:gdLst>
              <a:gd name="connsiteX0" fmla="*/ 41564 w 3557848"/>
              <a:gd name="connsiteY0" fmla="*/ 4148050 h 4148050"/>
              <a:gd name="connsiteX1" fmla="*/ 3557848 w 3557848"/>
              <a:gd name="connsiteY1" fmla="*/ 4148050 h 4148050"/>
              <a:gd name="connsiteX2" fmla="*/ 3557848 w 3557848"/>
              <a:gd name="connsiteY2" fmla="*/ 2152996 h 4148050"/>
              <a:gd name="connsiteX3" fmla="*/ 2502131 w 3557848"/>
              <a:gd name="connsiteY3" fmla="*/ 2152996 h 4148050"/>
              <a:gd name="connsiteX4" fmla="*/ 2502131 w 3557848"/>
              <a:gd name="connsiteY4" fmla="*/ 0 h 4148050"/>
              <a:gd name="connsiteX5" fmla="*/ 0 w 3557848"/>
              <a:gd name="connsiteY5" fmla="*/ 0 h 4148050"/>
              <a:gd name="connsiteX6" fmla="*/ 41564 w 3557848"/>
              <a:gd name="connsiteY6" fmla="*/ 4148050 h 41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7848" h="4148050">
                <a:moveTo>
                  <a:pt x="41564" y="4148050"/>
                </a:moveTo>
                <a:lnTo>
                  <a:pt x="3557848" y="4148050"/>
                </a:lnTo>
                <a:lnTo>
                  <a:pt x="3557848" y="2152996"/>
                </a:lnTo>
                <a:lnTo>
                  <a:pt x="2502131" y="2152996"/>
                </a:lnTo>
                <a:lnTo>
                  <a:pt x="2502131" y="0"/>
                </a:lnTo>
                <a:lnTo>
                  <a:pt x="0" y="0"/>
                </a:lnTo>
                <a:lnTo>
                  <a:pt x="41564" y="4148050"/>
                </a:lnTo>
                <a:close/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543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kinetische Energie der Elektronen wird mit einem Retardierungspotential analysiert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Schule für Astroteilchenphysik 2011 Obertrubach-Bärnfels</a:t>
            </a:r>
          </a:p>
          <a:p>
            <a:r>
              <a:rPr lang="de-DE" smtClean="0"/>
              <a:t>Jan Reich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 dirty="0"/>
          </a:p>
        </p:txBody>
      </p:sp>
      <p:grpSp>
        <p:nvGrpSpPr>
          <p:cNvPr id="25" name="Gruppieren 24"/>
          <p:cNvGrpSpPr/>
          <p:nvPr/>
        </p:nvGrpSpPr>
        <p:grpSpPr>
          <a:xfrm>
            <a:off x="548580" y="1863229"/>
            <a:ext cx="7727950" cy="4374083"/>
            <a:chOff x="548580" y="1791221"/>
            <a:chExt cx="7727950" cy="4374083"/>
          </a:xfrm>
        </p:grpSpPr>
        <p:sp>
          <p:nvSpPr>
            <p:cNvPr id="5" name="AutoShape 2"/>
            <p:cNvSpPr>
              <a:spLocks/>
            </p:cNvSpPr>
            <p:nvPr/>
          </p:nvSpPr>
          <p:spPr bwMode="auto">
            <a:xfrm rot="16200000">
              <a:off x="4086323" y="2338065"/>
              <a:ext cx="2195513" cy="4537075"/>
            </a:xfrm>
            <a:prstGeom prst="rightBracket">
              <a:avLst>
                <a:gd name="adj" fmla="val 84737"/>
              </a:avLst>
            </a:prstGeom>
            <a:noFill/>
            <a:ln w="28575">
              <a:solidFill>
                <a:srgbClr val="A01E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420242" y="5721821"/>
              <a:ext cx="56880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2411760" y="2481734"/>
              <a:ext cx="0" cy="32400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412180" y="1791221"/>
              <a:ext cx="2682875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sz="2000" dirty="0"/>
                <a:t>negatives elektrisches</a:t>
              </a:r>
            </a:p>
            <a:p>
              <a:r>
                <a:rPr lang="de-DE" sz="2000" dirty="0"/>
                <a:t>Potential U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7965380" y="5696421"/>
              <a:ext cx="3111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sz="2000"/>
                <a:t>z</a:t>
              </a: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204342" y="3489796"/>
              <a:ext cx="2159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548580" y="3057996"/>
              <a:ext cx="1863725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sz="2000"/>
                <a:t>Retardierungs-</a:t>
              </a:r>
            </a:p>
            <a:p>
              <a:r>
                <a:rPr lang="de-DE" sz="2000"/>
                <a:t>potential U</a:t>
              </a:r>
              <a:r>
                <a:rPr lang="de-DE" sz="2000" baseline="-25000"/>
                <a:t>ret</a:t>
              </a: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2420242" y="3489796"/>
              <a:ext cx="56880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V="1">
              <a:off x="5157092" y="2049934"/>
              <a:ext cx="0" cy="38147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4220467" y="5768429"/>
              <a:ext cx="19367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sz="2000"/>
                <a:t>Analysierebene</a:t>
              </a: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2204342" y="5721821"/>
              <a:ext cx="2159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1843980" y="5505921"/>
              <a:ext cx="32543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sz="2000"/>
                <a:t>0</a:t>
              </a:r>
            </a:p>
          </p:txBody>
        </p:sp>
      </p:grpSp>
      <p:pic>
        <p:nvPicPr>
          <p:cNvPr id="18" name="Picture 17" descr="minigo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4655" y="2375371"/>
            <a:ext cx="1647825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pieren 25"/>
          <p:cNvGrpSpPr/>
          <p:nvPr/>
        </p:nvGrpSpPr>
        <p:grpSpPr>
          <a:xfrm>
            <a:off x="2420242" y="2554759"/>
            <a:ext cx="4752975" cy="1044575"/>
            <a:chOff x="2420242" y="2554759"/>
            <a:chExt cx="4752975" cy="1044575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420242" y="3418359"/>
              <a:ext cx="475297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3709292" y="2554759"/>
              <a:ext cx="2590800" cy="7191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Hochenergetisches</a:t>
              </a:r>
            </a:p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Elektron: Transmittiert</a:t>
              </a: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6300092" y="3238971"/>
              <a:ext cx="360363" cy="360363"/>
            </a:xfrm>
            <a:prstGeom prst="ellipse">
              <a:avLst/>
            </a:prstGeom>
            <a:solidFill>
              <a:srgbClr val="5A6EB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dirty="0"/>
                <a:t>e</a:t>
              </a:r>
              <a:r>
                <a:rPr lang="de-DE" baseline="30000" dirty="0"/>
                <a:t>-</a:t>
              </a:r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323155" y="3886671"/>
            <a:ext cx="3097212" cy="1295400"/>
            <a:chOff x="323155" y="3886671"/>
            <a:chExt cx="3097212" cy="1295400"/>
          </a:xfrm>
        </p:grpSpPr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323155" y="4462934"/>
              <a:ext cx="2592387" cy="7191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b="1">
                  <a:solidFill>
                    <a:schemeClr val="bg1"/>
                  </a:solidFill>
                </a:rPr>
                <a:t>Niederenergetisches</a:t>
              </a:r>
            </a:p>
            <a:p>
              <a:pPr algn="ctr"/>
              <a:r>
                <a:rPr lang="de-DE" b="1">
                  <a:solidFill>
                    <a:schemeClr val="bg1"/>
                  </a:solidFill>
                </a:rPr>
                <a:t>Elektron: Reflektiert</a:t>
              </a: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2450405" y="4031134"/>
              <a:ext cx="969962" cy="360362"/>
            </a:xfrm>
            <a:prstGeom prst="curvedLeftArrow">
              <a:avLst>
                <a:gd name="adj1" fmla="val 593"/>
                <a:gd name="adj2" fmla="val 36148"/>
                <a:gd name="adj3" fmla="val 38331"/>
              </a:avLst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2555180" y="3886671"/>
              <a:ext cx="360362" cy="360363"/>
            </a:xfrm>
            <a:prstGeom prst="ellipse">
              <a:avLst/>
            </a:prstGeom>
            <a:solidFill>
              <a:srgbClr val="5A6EB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/>
                <a:t>e</a:t>
              </a:r>
              <a:r>
                <a:rPr lang="de-DE" baseline="30000"/>
                <a:t>-</a:t>
              </a:r>
            </a:p>
          </p:txBody>
        </p:sp>
      </p:grpSp>
      <p:sp>
        <p:nvSpPr>
          <p:cNvPr id="24" name="AutoShape 19"/>
          <p:cNvSpPr>
            <a:spLocks noChangeArrowheads="1"/>
          </p:cNvSpPr>
          <p:nvPr/>
        </p:nvSpPr>
        <p:spPr bwMode="auto">
          <a:xfrm>
            <a:off x="323155" y="1197695"/>
            <a:ext cx="8569325" cy="5031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de-DE" b="1" dirty="0" smtClean="0">
                <a:solidFill>
                  <a:schemeClr val="bg1"/>
                </a:solidFill>
              </a:rPr>
              <a:t>MAC-E Filter: </a:t>
            </a:r>
            <a:r>
              <a:rPr lang="de-DE" b="1" dirty="0" err="1" smtClean="0">
                <a:solidFill>
                  <a:schemeClr val="bg1"/>
                </a:solidFill>
              </a:rPr>
              <a:t>Magnetic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Adiabatic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Collimation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with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Electrostatic</a:t>
            </a:r>
            <a:r>
              <a:rPr lang="de-DE" b="1" dirty="0" smtClean="0">
                <a:solidFill>
                  <a:schemeClr val="bg1"/>
                </a:solidFill>
              </a:rPr>
              <a:t> Filter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922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Durch adiabatische Kollimation werden die Elektronenimpulse transversal ausgerichtet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Schule für Astroteilchenphysik 2011 Obertrubach-Bärnfels</a:t>
            </a:r>
          </a:p>
          <a:p>
            <a:r>
              <a:rPr lang="de-DE" smtClean="0"/>
              <a:t>Jan Reich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 dirty="0"/>
          </a:p>
        </p:txBody>
      </p:sp>
      <p:grpSp>
        <p:nvGrpSpPr>
          <p:cNvPr id="21" name="Gruppieren 20"/>
          <p:cNvGrpSpPr/>
          <p:nvPr/>
        </p:nvGrpSpPr>
        <p:grpSpPr>
          <a:xfrm>
            <a:off x="179388" y="1412776"/>
            <a:ext cx="8640762" cy="4546600"/>
            <a:chOff x="179388" y="1412776"/>
            <a:chExt cx="8640762" cy="4546600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323850" y="1412776"/>
              <a:ext cx="8208963" cy="4546600"/>
              <a:chOff x="113" y="1117"/>
              <a:chExt cx="4618" cy="2682"/>
            </a:xfrm>
          </p:grpSpPr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" y="1117"/>
                <a:ext cx="4618" cy="26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1927" y="2024"/>
                <a:ext cx="1014" cy="40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numCol="1" fromWordArt="1">
                <a:prstTxWarp prst="textPlain">
                  <a:avLst>
                    <a:gd name="adj" fmla="val 50000"/>
                  </a:avLst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sz="3600" kern="10" spc="720">
                    <a:gradFill rotWithShape="0">
                      <a:gsLst>
                        <a:gs pos="0">
                          <a:srgbClr val="AAAAAA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  <a:effectLst>
                      <a:outerShdw dist="45791" dir="3378596" algn="ctr" rotWithShape="0">
                        <a:srgbClr val="4D4D4D">
                          <a:alpha val="80000"/>
                        </a:srgbClr>
                      </a:outerShdw>
                    </a:effectLst>
                    <a:latin typeface="Arial Black"/>
                  </a:rPr>
                  <a:t>Skizze</a:t>
                </a:r>
              </a:p>
            </p:txBody>
          </p:sp>
        </p:grpSp>
        <p:grpSp>
          <p:nvGrpSpPr>
            <p:cNvPr id="20" name="Gruppieren 19"/>
            <p:cNvGrpSpPr/>
            <p:nvPr/>
          </p:nvGrpSpPr>
          <p:grpSpPr>
            <a:xfrm>
              <a:off x="179388" y="2781201"/>
              <a:ext cx="8640762" cy="2233612"/>
              <a:chOff x="179388" y="2781201"/>
              <a:chExt cx="8640762" cy="223361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88" y="3286026"/>
                <a:ext cx="288925" cy="7143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9" name="Rectangle 10"/>
              <p:cNvSpPr>
                <a:spLocks noChangeArrowheads="1"/>
              </p:cNvSpPr>
              <p:nvPr/>
            </p:nvSpPr>
            <p:spPr bwMode="auto">
              <a:xfrm>
                <a:off x="395288" y="3428901"/>
                <a:ext cx="288925" cy="7143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10" name="Rectangle 11"/>
              <p:cNvSpPr>
                <a:spLocks noChangeArrowheads="1"/>
              </p:cNvSpPr>
              <p:nvPr/>
            </p:nvSpPr>
            <p:spPr bwMode="auto">
              <a:xfrm>
                <a:off x="8459788" y="3286026"/>
                <a:ext cx="288925" cy="7143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11" name="Rectangle 12"/>
              <p:cNvSpPr>
                <a:spLocks noChangeArrowheads="1"/>
              </p:cNvSpPr>
              <p:nvPr/>
            </p:nvSpPr>
            <p:spPr bwMode="auto">
              <a:xfrm>
                <a:off x="8459788" y="3428901"/>
                <a:ext cx="288925" cy="7143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12" name="AutoShape 13"/>
              <p:cNvSpPr>
                <a:spLocks noChangeArrowheads="1"/>
              </p:cNvSpPr>
              <p:nvPr/>
            </p:nvSpPr>
            <p:spPr bwMode="auto">
              <a:xfrm>
                <a:off x="8027988" y="2781201"/>
                <a:ext cx="792162" cy="28892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accent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tx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b="1">
                    <a:solidFill>
                      <a:schemeClr val="bg1"/>
                    </a:solidFill>
                  </a:rPr>
                  <a:t>6 T</a:t>
                </a:r>
              </a:p>
            </p:txBody>
          </p:sp>
          <p:sp>
            <p:nvSpPr>
              <p:cNvPr id="13" name="AutoShape 14"/>
              <p:cNvSpPr>
                <a:spLocks noChangeArrowheads="1"/>
              </p:cNvSpPr>
              <p:nvPr/>
            </p:nvSpPr>
            <p:spPr bwMode="auto">
              <a:xfrm>
                <a:off x="3995738" y="4725888"/>
                <a:ext cx="792162" cy="28892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accent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tx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b="1">
                    <a:solidFill>
                      <a:schemeClr val="bg1"/>
                    </a:solidFill>
                  </a:rPr>
                  <a:t>0,3 mT</a:t>
                </a:r>
              </a:p>
            </p:txBody>
          </p:sp>
          <p:sp>
            <p:nvSpPr>
              <p:cNvPr id="14" name="AutoShape 15"/>
              <p:cNvSpPr>
                <a:spLocks noChangeArrowheads="1"/>
              </p:cNvSpPr>
              <p:nvPr/>
            </p:nvSpPr>
            <p:spPr bwMode="auto">
              <a:xfrm>
                <a:off x="179388" y="2925663"/>
                <a:ext cx="792162" cy="28892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accent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tx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b="1">
                    <a:solidFill>
                      <a:schemeClr val="bg1"/>
                    </a:solidFill>
                  </a:rPr>
                  <a:t>4,5 T</a:t>
                </a:r>
              </a:p>
            </p:txBody>
          </p:sp>
        </p:grpSp>
      </p:grpSp>
      <p:sp>
        <p:nvSpPr>
          <p:cNvPr id="17" name="Rechteck 16"/>
          <p:cNvSpPr/>
          <p:nvPr/>
        </p:nvSpPr>
        <p:spPr>
          <a:xfrm>
            <a:off x="323850" y="5301208"/>
            <a:ext cx="8100219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1" name="Group 30"/>
          <p:cNvGrpSpPr/>
          <p:nvPr/>
        </p:nvGrpSpPr>
        <p:grpSpPr>
          <a:xfrm>
            <a:off x="5867401" y="3862288"/>
            <a:ext cx="3097212" cy="2233712"/>
            <a:chOff x="5867401" y="3862288"/>
            <a:chExt cx="3097212" cy="2233712"/>
          </a:xfrm>
        </p:grpSpPr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5867401" y="3862288"/>
              <a:ext cx="3097212" cy="22337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Adiabatische </a:t>
              </a:r>
              <a:r>
                <a:rPr lang="de-DE" b="1" dirty="0" smtClean="0">
                  <a:solidFill>
                    <a:schemeClr val="bg1"/>
                  </a:solidFill>
                </a:rPr>
                <a:t>Führung:</a:t>
              </a:r>
              <a:endParaRPr lang="de-DE" b="1" dirty="0">
                <a:solidFill>
                  <a:schemeClr val="bg1"/>
                </a:solidFill>
              </a:endParaRPr>
            </a:p>
            <a:p>
              <a:pPr algn="ctr"/>
              <a:r>
                <a:rPr lang="de-DE" b="1" dirty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⇒</a:t>
              </a:r>
              <a:r>
                <a:rPr lang="de-DE" b="1" dirty="0">
                  <a:solidFill>
                    <a:schemeClr val="bg1"/>
                  </a:solidFill>
                </a:rPr>
                <a:t>mag. Moment erhalten</a:t>
              </a:r>
              <a:endParaRPr lang="de-DE" b="1" dirty="0">
                <a:solidFill>
                  <a:schemeClr val="bg1"/>
                </a:solidFill>
              </a:endParaRPr>
            </a:p>
            <a:p>
              <a:pPr algn="ctr"/>
              <a:r>
                <a:rPr lang="de-DE" i="1" dirty="0">
                  <a:solidFill>
                    <a:schemeClr val="bg1"/>
                  </a:solidFill>
                  <a:latin typeface="Times"/>
                </a:rPr>
                <a:t>μ = E /B = const.</a:t>
              </a:r>
            </a:p>
            <a:p>
              <a:pPr algn="ctr"/>
              <a:r>
                <a:rPr lang="de-DE" b="1" dirty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⇒</a:t>
              </a:r>
              <a:r>
                <a:rPr lang="de-DE" b="1" dirty="0">
                  <a:solidFill>
                    <a:schemeClr val="bg1"/>
                  </a:solidFill>
                </a:rPr>
                <a:t>Energieauflösung:</a:t>
              </a:r>
            </a:p>
            <a:p>
              <a:pPr algn="ctr"/>
              <a:endParaRPr lang="de-DE" b="1" dirty="0">
                <a:solidFill>
                  <a:schemeClr val="bg1"/>
                </a:solidFill>
              </a:endParaRPr>
            </a:p>
            <a:p>
              <a:pPr algn="ctr"/>
              <a:endParaRPr lang="de-DE" b="1" dirty="0">
                <a:solidFill>
                  <a:schemeClr val="bg1"/>
                </a:solidFill>
              </a:endParaRPr>
            </a:p>
          </p:txBody>
        </p:sp>
        <p:pic>
          <p:nvPicPr>
            <p:cNvPr id="7" name="Grafik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5365750"/>
              <a:ext cx="2006600" cy="654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29" name="Group 28"/>
            <p:cNvGrpSpPr/>
            <p:nvPr/>
          </p:nvGrpSpPr>
          <p:grpSpPr>
            <a:xfrm>
              <a:off x="7086600" y="4876800"/>
              <a:ext cx="152400" cy="76994"/>
              <a:chOff x="6172200" y="4800600"/>
              <a:chExt cx="152400" cy="76994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6172200" y="4876006"/>
                <a:ext cx="152400" cy="1588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6210697" y="4838303"/>
                <a:ext cx="76200" cy="79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40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Elektrische und magnetische Felder müssen genau aufeinander abgestimmt sein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Schule für Astroteilchenphysik 2011 Obertrubach-Bärnfels</a:t>
            </a:r>
          </a:p>
          <a:p>
            <a:r>
              <a:rPr lang="de-DE" smtClean="0"/>
              <a:t>Jan Reich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179389" y="1087904"/>
            <a:ext cx="8785224" cy="5008567"/>
            <a:chOff x="179389" y="1087904"/>
            <a:chExt cx="8785224" cy="5008567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r="1401"/>
            <a:stretch>
              <a:fillRect/>
            </a:stretch>
          </p:blipFill>
          <p:spPr bwMode="auto">
            <a:xfrm>
              <a:off x="252413" y="1159342"/>
              <a:ext cx="8461375" cy="1366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179389" y="2678581"/>
              <a:ext cx="8574089" cy="3417890"/>
              <a:chOff x="158" y="1620"/>
              <a:chExt cx="5401" cy="2153"/>
            </a:xfrm>
          </p:grpSpPr>
          <p:pic>
            <p:nvPicPr>
              <p:cNvPr id="16" name="Picture 4"/>
              <p:cNvPicPr preferRelativeResize="0"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 l="7178"/>
              <a:stretch>
                <a:fillRect/>
              </a:stretch>
            </p:blipFill>
            <p:spPr bwMode="auto">
              <a:xfrm>
                <a:off x="667" y="1661"/>
                <a:ext cx="4821" cy="1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 l="6503" t="9608" r="723" b="57654"/>
              <a:stretch>
                <a:fillRect/>
              </a:stretch>
            </p:blipFill>
            <p:spPr bwMode="auto">
              <a:xfrm>
                <a:off x="653" y="2761"/>
                <a:ext cx="4773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Line 8"/>
              <p:cNvSpPr>
                <a:spLocks noChangeShapeType="1"/>
              </p:cNvSpPr>
              <p:nvPr/>
            </p:nvSpPr>
            <p:spPr bwMode="auto">
              <a:xfrm>
                <a:off x="649" y="3289"/>
                <a:ext cx="4845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19" name="Line 9"/>
              <p:cNvSpPr>
                <a:spLocks noChangeShapeType="1"/>
              </p:cNvSpPr>
              <p:nvPr/>
            </p:nvSpPr>
            <p:spPr bwMode="auto">
              <a:xfrm>
                <a:off x="1038" y="3249"/>
                <a:ext cx="1" cy="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20" name="Line 6"/>
              <p:cNvSpPr>
                <a:spLocks noChangeShapeType="1"/>
              </p:cNvSpPr>
              <p:nvPr/>
            </p:nvSpPr>
            <p:spPr bwMode="auto">
              <a:xfrm>
                <a:off x="649" y="2671"/>
                <a:ext cx="1" cy="6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21" name="Line 9"/>
              <p:cNvSpPr>
                <a:spLocks noChangeShapeType="1"/>
              </p:cNvSpPr>
              <p:nvPr/>
            </p:nvSpPr>
            <p:spPr bwMode="auto">
              <a:xfrm>
                <a:off x="1858" y="3249"/>
                <a:ext cx="1" cy="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>
                <a:off x="2661" y="3249"/>
                <a:ext cx="1" cy="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>
                <a:off x="3482" y="3249"/>
                <a:ext cx="1" cy="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24" name="Line 9"/>
              <p:cNvSpPr>
                <a:spLocks noChangeShapeType="1"/>
              </p:cNvSpPr>
              <p:nvPr/>
            </p:nvSpPr>
            <p:spPr bwMode="auto">
              <a:xfrm>
                <a:off x="4286" y="3249"/>
                <a:ext cx="1" cy="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25" name="Line 9"/>
              <p:cNvSpPr>
                <a:spLocks noChangeShapeType="1"/>
              </p:cNvSpPr>
              <p:nvPr/>
            </p:nvSpPr>
            <p:spPr bwMode="auto">
              <a:xfrm>
                <a:off x="5106" y="3249"/>
                <a:ext cx="1" cy="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26" name="Textfeld 17"/>
              <p:cNvSpPr txBox="1">
                <a:spLocks noChangeArrowheads="1"/>
              </p:cNvSpPr>
              <p:nvPr/>
            </p:nvSpPr>
            <p:spPr bwMode="auto">
              <a:xfrm>
                <a:off x="2653" y="3521"/>
                <a:ext cx="290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de-DE" sz="2000" dirty="0" smtClean="0">
                    <a:cs typeface="Arial" charset="0"/>
                  </a:rPr>
                  <a:t>Entfernung von der Analysierebene (m)</a:t>
                </a:r>
                <a:endParaRPr lang="de-DE" sz="2000" dirty="0">
                  <a:cs typeface="Arial" charset="0"/>
                </a:endParaRPr>
              </a:p>
            </p:txBody>
          </p:sp>
          <p:sp>
            <p:nvSpPr>
              <p:cNvPr id="27" name="Line 9"/>
              <p:cNvSpPr>
                <a:spLocks noChangeShapeType="1"/>
              </p:cNvSpPr>
              <p:nvPr/>
            </p:nvSpPr>
            <p:spPr bwMode="auto">
              <a:xfrm rot="5400000">
                <a:off x="670" y="3234"/>
                <a:ext cx="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28" name="Rechteck 27"/>
              <p:cNvSpPr/>
              <p:nvPr/>
            </p:nvSpPr>
            <p:spPr bwMode="auto">
              <a:xfrm>
                <a:off x="497" y="2680"/>
                <a:ext cx="88" cy="5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hangingPunct="0">
                  <a:defRPr/>
                </a:pPr>
                <a:endParaRPr lang="de-DE" sz="2400"/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auto">
              <a:xfrm rot="5400000">
                <a:off x="670" y="2968"/>
                <a:ext cx="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30" name="Line 9"/>
              <p:cNvSpPr>
                <a:spLocks noChangeShapeType="1"/>
              </p:cNvSpPr>
              <p:nvPr/>
            </p:nvSpPr>
            <p:spPr bwMode="auto">
              <a:xfrm rot="5400000">
                <a:off x="670" y="2716"/>
                <a:ext cx="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31" name="Textfeld 29"/>
              <p:cNvSpPr txBox="1">
                <a:spLocks noChangeArrowheads="1"/>
              </p:cNvSpPr>
              <p:nvPr/>
            </p:nvSpPr>
            <p:spPr bwMode="auto">
              <a:xfrm rot="16200000">
                <a:off x="-361" y="2947"/>
                <a:ext cx="1288" cy="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10377" tIns="55189" rIns="110377" bIns="55189">
                <a:spAutoFit/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de-DE" b="1" dirty="0" err="1" smtClean="0">
                    <a:cs typeface="Arial" charset="0"/>
                  </a:rPr>
                  <a:t>El</a:t>
                </a:r>
                <a:r>
                  <a:rPr lang="de-DE" b="1" dirty="0" smtClean="0">
                    <a:cs typeface="Arial" charset="0"/>
                  </a:rPr>
                  <a:t>. Potential (</a:t>
                </a:r>
                <a:r>
                  <a:rPr lang="de-DE" b="1" dirty="0" err="1" smtClean="0">
                    <a:cs typeface="Arial" charset="0"/>
                  </a:rPr>
                  <a:t>kV</a:t>
                </a:r>
                <a:r>
                  <a:rPr lang="de-DE" b="1" dirty="0">
                    <a:cs typeface="Arial" charset="0"/>
                  </a:rPr>
                  <a:t>)</a:t>
                </a:r>
              </a:p>
            </p:txBody>
          </p:sp>
          <p:sp>
            <p:nvSpPr>
              <p:cNvPr id="32" name="Textfeld 23"/>
              <p:cNvSpPr txBox="1">
                <a:spLocks noChangeArrowheads="1"/>
              </p:cNvSpPr>
              <p:nvPr/>
            </p:nvSpPr>
            <p:spPr bwMode="auto">
              <a:xfrm>
                <a:off x="273" y="2662"/>
                <a:ext cx="341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ts val="2400"/>
                  </a:lnSpc>
                </a:pPr>
                <a:r>
                  <a:rPr lang="de-DE" sz="1400" b="1" dirty="0">
                    <a:cs typeface="Arial" charset="0"/>
                  </a:rPr>
                  <a:t>-20</a:t>
                </a:r>
              </a:p>
              <a:p>
                <a:pPr algn="r">
                  <a:lnSpc>
                    <a:spcPts val="2400"/>
                  </a:lnSpc>
                </a:pPr>
                <a:r>
                  <a:rPr lang="de-DE" sz="1400" b="1" dirty="0">
                    <a:cs typeface="Arial" charset="0"/>
                  </a:rPr>
                  <a:t>-10</a:t>
                </a:r>
              </a:p>
              <a:p>
                <a:pPr algn="r">
                  <a:lnSpc>
                    <a:spcPts val="2400"/>
                  </a:lnSpc>
                </a:pPr>
                <a:r>
                  <a:rPr lang="de-DE" sz="1400" b="1" dirty="0">
                    <a:cs typeface="Arial" charset="0"/>
                  </a:rPr>
                  <a:t>0</a:t>
                </a:r>
              </a:p>
            </p:txBody>
          </p:sp>
          <p:sp>
            <p:nvSpPr>
              <p:cNvPr id="33" name="Line 9"/>
              <p:cNvSpPr>
                <a:spLocks noChangeShapeType="1"/>
              </p:cNvSpPr>
              <p:nvPr/>
            </p:nvSpPr>
            <p:spPr bwMode="auto">
              <a:xfrm rot="5400000">
                <a:off x="662" y="2253"/>
                <a:ext cx="1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34" name="Line 9"/>
              <p:cNvSpPr>
                <a:spLocks noChangeShapeType="1"/>
              </p:cNvSpPr>
              <p:nvPr/>
            </p:nvSpPr>
            <p:spPr bwMode="auto">
              <a:xfrm rot="5400000">
                <a:off x="662" y="2020"/>
                <a:ext cx="1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35" name="Line 9"/>
              <p:cNvSpPr>
                <a:spLocks noChangeShapeType="1"/>
              </p:cNvSpPr>
              <p:nvPr/>
            </p:nvSpPr>
            <p:spPr bwMode="auto">
              <a:xfrm rot="5400000">
                <a:off x="662" y="1790"/>
                <a:ext cx="1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36" name="Textfeld 47"/>
              <p:cNvSpPr txBox="1">
                <a:spLocks noChangeArrowheads="1"/>
              </p:cNvSpPr>
              <p:nvPr/>
            </p:nvSpPr>
            <p:spPr bwMode="auto">
              <a:xfrm>
                <a:off x="158" y="1683"/>
                <a:ext cx="466" cy="1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r" eaLnBrk="1" hangingPunct="1"/>
                <a:r>
                  <a:rPr lang="de-DE" sz="1400" b="1" dirty="0">
                    <a:cs typeface="Arial" charset="0"/>
                  </a:rPr>
                  <a:t>1</a:t>
                </a:r>
              </a:p>
              <a:p>
                <a:pPr algn="r" eaLnBrk="1" hangingPunct="1"/>
                <a:r>
                  <a:rPr lang="de-DE" sz="1400" b="1" dirty="0">
                    <a:cs typeface="Arial" charset="0"/>
                  </a:rPr>
                  <a:t> </a:t>
                </a:r>
              </a:p>
              <a:p>
                <a:pPr algn="r" eaLnBrk="1" hangingPunct="1"/>
                <a:r>
                  <a:rPr lang="de-DE" sz="1400" b="1" dirty="0">
                    <a:cs typeface="Arial" charset="0"/>
                  </a:rPr>
                  <a:t>10</a:t>
                </a:r>
                <a:r>
                  <a:rPr lang="de-DE" sz="1400" b="1" baseline="30000" dirty="0">
                    <a:cs typeface="Arial" charset="0"/>
                  </a:rPr>
                  <a:t>-1</a:t>
                </a:r>
              </a:p>
              <a:p>
                <a:pPr algn="r" eaLnBrk="1" hangingPunct="1"/>
                <a:r>
                  <a:rPr lang="de-DE" sz="1400" b="1" dirty="0">
                    <a:cs typeface="Arial" charset="0"/>
                  </a:rPr>
                  <a:t> </a:t>
                </a:r>
              </a:p>
              <a:p>
                <a:pPr algn="r" eaLnBrk="1" hangingPunct="1"/>
                <a:r>
                  <a:rPr lang="de-DE" sz="1400" b="1" dirty="0">
                    <a:cs typeface="Arial" charset="0"/>
                  </a:rPr>
                  <a:t>10</a:t>
                </a:r>
                <a:r>
                  <a:rPr lang="de-DE" sz="1400" b="1" baseline="30000" dirty="0">
                    <a:cs typeface="Arial" charset="0"/>
                  </a:rPr>
                  <a:t>-2</a:t>
                </a:r>
              </a:p>
              <a:p>
                <a:pPr algn="r" eaLnBrk="1" hangingPunct="1"/>
                <a:r>
                  <a:rPr lang="de-DE" sz="2800" dirty="0">
                    <a:cs typeface="Arial" charset="0"/>
                  </a:rPr>
                  <a:t> </a:t>
                </a:r>
              </a:p>
            </p:txBody>
          </p:sp>
          <p:sp>
            <p:nvSpPr>
              <p:cNvPr id="37" name="Line 6"/>
              <p:cNvSpPr>
                <a:spLocks noChangeShapeType="1"/>
              </p:cNvSpPr>
              <p:nvPr/>
            </p:nvSpPr>
            <p:spPr bwMode="auto">
              <a:xfrm>
                <a:off x="649" y="1674"/>
                <a:ext cx="1" cy="10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38" name="Textfeld 49"/>
              <p:cNvSpPr txBox="1">
                <a:spLocks noChangeArrowheads="1"/>
              </p:cNvSpPr>
              <p:nvPr/>
            </p:nvSpPr>
            <p:spPr bwMode="auto">
              <a:xfrm rot="16200000">
                <a:off x="-109" y="1887"/>
                <a:ext cx="779" cy="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10377" tIns="55189" rIns="110377" bIns="55189">
                <a:spAutoFit/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de-DE" b="1" dirty="0" smtClean="0">
                    <a:cs typeface="Arial" charset="0"/>
                  </a:rPr>
                  <a:t>B-feld (T</a:t>
                </a:r>
                <a:r>
                  <a:rPr lang="de-DE" b="1" dirty="0">
                    <a:cs typeface="Arial" charset="0"/>
                  </a:rPr>
                  <a:t>)</a:t>
                </a:r>
              </a:p>
            </p:txBody>
          </p:sp>
          <p:sp>
            <p:nvSpPr>
              <p:cNvPr id="39" name="Rectangle 28"/>
              <p:cNvSpPr>
                <a:spLocks noChangeArrowheads="1"/>
              </p:cNvSpPr>
              <p:nvPr/>
            </p:nvSpPr>
            <p:spPr bwMode="auto">
              <a:xfrm rot="5400000">
                <a:off x="566" y="2553"/>
                <a:ext cx="187" cy="16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40" name="Textfeld 11"/>
              <p:cNvSpPr txBox="1">
                <a:spLocks noChangeArrowheads="1"/>
              </p:cNvSpPr>
              <p:nvPr/>
            </p:nvSpPr>
            <p:spPr bwMode="auto">
              <a:xfrm>
                <a:off x="486" y="3294"/>
                <a:ext cx="4989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de-DE" sz="1900">
                    <a:cs typeface="Arial" charset="0"/>
                  </a:rPr>
                  <a:t>        -40               -30              -20              -10                 0              +10</a:t>
                </a:r>
              </a:p>
            </p:txBody>
          </p:sp>
        </p:grpSp>
        <p:cxnSp>
          <p:nvCxnSpPr>
            <p:cNvPr id="7" name="Gerade Verbindung 6"/>
            <p:cNvCxnSpPr>
              <a:cxnSpLocks noChangeShapeType="1"/>
            </p:cNvCxnSpPr>
            <p:nvPr/>
          </p:nvCxnSpPr>
          <p:spPr bwMode="auto">
            <a:xfrm>
              <a:off x="6737351" y="1087904"/>
              <a:ext cx="0" cy="4248150"/>
            </a:xfrm>
            <a:prstGeom prst="line">
              <a:avLst/>
            </a:prstGeom>
            <a:noFill/>
            <a:ln w="28575" algn="ctr">
              <a:solidFill>
                <a:srgbClr val="DCA01E"/>
              </a:solidFill>
              <a:prstDash val="sysDash"/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sp>
          <p:nvSpPr>
            <p:cNvPr id="8" name="AutoShape 31"/>
            <p:cNvSpPr>
              <a:spLocks noChangeArrowheads="1"/>
            </p:cNvSpPr>
            <p:nvPr/>
          </p:nvSpPr>
          <p:spPr bwMode="auto">
            <a:xfrm>
              <a:off x="900113" y="2095967"/>
              <a:ext cx="1871663" cy="4318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b="1" dirty="0" err="1" smtClean="0">
                  <a:solidFill>
                    <a:schemeClr val="bg1"/>
                  </a:solidFill>
                </a:rPr>
                <a:t>Tritiumquelle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AutoShape 32"/>
            <p:cNvSpPr>
              <a:spLocks noChangeArrowheads="1"/>
            </p:cNvSpPr>
            <p:nvPr/>
          </p:nvSpPr>
          <p:spPr bwMode="auto">
            <a:xfrm>
              <a:off x="5795963" y="2599204"/>
              <a:ext cx="1800225" cy="57626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b="1" dirty="0" smtClean="0">
                  <a:solidFill>
                    <a:schemeClr val="bg1"/>
                  </a:solidFill>
                </a:rPr>
                <a:t>Spektrometer</a:t>
              </a:r>
              <a:endParaRPr lang="de-DE" b="1" dirty="0">
                <a:solidFill>
                  <a:schemeClr val="bg1"/>
                </a:solidFill>
              </a:endParaRPr>
            </a:p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d = 9,8 m</a:t>
              </a:r>
            </a:p>
          </p:txBody>
        </p:sp>
        <p:sp>
          <p:nvSpPr>
            <p:cNvPr id="10" name="AutoShape 33"/>
            <p:cNvSpPr>
              <a:spLocks noChangeArrowheads="1"/>
            </p:cNvSpPr>
            <p:nvPr/>
          </p:nvSpPr>
          <p:spPr bwMode="auto">
            <a:xfrm>
              <a:off x="8172451" y="2383304"/>
              <a:ext cx="792162" cy="28892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b="1">
                  <a:solidFill>
                    <a:schemeClr val="bg1"/>
                  </a:solidFill>
                </a:rPr>
                <a:t>6 T</a:t>
              </a:r>
            </a:p>
          </p:txBody>
        </p:sp>
        <p:sp>
          <p:nvSpPr>
            <p:cNvPr id="11" name="AutoShape 34"/>
            <p:cNvSpPr>
              <a:spLocks noChangeArrowheads="1"/>
            </p:cNvSpPr>
            <p:nvPr/>
          </p:nvSpPr>
          <p:spPr bwMode="auto">
            <a:xfrm>
              <a:off x="6372226" y="3967629"/>
              <a:ext cx="792162" cy="28892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b="1">
                  <a:solidFill>
                    <a:schemeClr val="bg1"/>
                  </a:solidFill>
                </a:rPr>
                <a:t>0,3 mT</a:t>
              </a:r>
            </a:p>
          </p:txBody>
        </p:sp>
        <p:sp>
          <p:nvSpPr>
            <p:cNvPr id="12" name="Line 35"/>
            <p:cNvSpPr>
              <a:spLocks noChangeShapeType="1"/>
            </p:cNvSpPr>
            <p:nvPr/>
          </p:nvSpPr>
          <p:spPr bwMode="auto">
            <a:xfrm flipV="1">
              <a:off x="6948488" y="3175467"/>
              <a:ext cx="0" cy="79216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41" name="AutoShape 31"/>
          <p:cNvSpPr>
            <a:spLocks noChangeArrowheads="1"/>
          </p:cNvSpPr>
          <p:nvPr/>
        </p:nvSpPr>
        <p:spPr bwMode="auto">
          <a:xfrm>
            <a:off x="1331640" y="3429000"/>
            <a:ext cx="3328468" cy="122808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de-DE" b="1" dirty="0" smtClean="0">
                <a:solidFill>
                  <a:schemeClr val="bg1"/>
                </a:solidFill>
              </a:rPr>
              <a:t>Magnetfeld muss für</a:t>
            </a:r>
          </a:p>
          <a:p>
            <a:pPr algn="ctr"/>
            <a:r>
              <a:rPr lang="de-DE" b="1" dirty="0" smtClean="0">
                <a:solidFill>
                  <a:schemeClr val="bg1"/>
                </a:solidFill>
              </a:rPr>
              <a:t>Transmissionsbetrachtung im</a:t>
            </a:r>
          </a:p>
          <a:p>
            <a:pPr algn="ctr"/>
            <a:r>
              <a:rPr lang="de-DE" b="1" dirty="0" smtClean="0">
                <a:solidFill>
                  <a:schemeClr val="bg1"/>
                </a:solidFill>
              </a:rPr>
              <a:t>Hauptspektrometer</a:t>
            </a:r>
          </a:p>
          <a:p>
            <a:pPr algn="ctr"/>
            <a:r>
              <a:rPr lang="de-DE" b="1" dirty="0" smtClean="0">
                <a:solidFill>
                  <a:schemeClr val="bg1"/>
                </a:solidFill>
              </a:rPr>
              <a:t>auf 1% genau bekannt sein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070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Luftspulensysteme beeinflussen das Magnetfeld am Hauptspektrometer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Schule für Astroteilchenphysik 2011 </a:t>
            </a:r>
            <a:r>
              <a:rPr lang="de-DE" dirty="0" err="1" smtClean="0"/>
              <a:t>Obertrubach-Bärnfels</a:t>
            </a:r>
            <a:endParaRPr lang="de-DE" dirty="0" smtClean="0"/>
          </a:p>
          <a:p>
            <a:r>
              <a:rPr lang="de-DE" dirty="0" smtClean="0"/>
              <a:t>Jan Reich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5293337" y="2276975"/>
            <a:ext cx="3382963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de-DE" b="1" dirty="0">
                <a:solidFill>
                  <a:schemeClr val="bg1"/>
                </a:solidFill>
              </a:rPr>
              <a:t>EMCS: Earth </a:t>
            </a:r>
            <a:r>
              <a:rPr lang="de-DE" b="1" dirty="0" err="1">
                <a:solidFill>
                  <a:schemeClr val="bg1"/>
                </a:solidFill>
              </a:rPr>
              <a:t>Magnetic</a:t>
            </a:r>
            <a:endParaRPr lang="de-DE" b="1" dirty="0">
              <a:solidFill>
                <a:schemeClr val="bg1"/>
              </a:solidFill>
            </a:endParaRPr>
          </a:p>
          <a:p>
            <a:pPr algn="ctr"/>
            <a:r>
              <a:rPr lang="de-DE" b="1" dirty="0">
                <a:solidFill>
                  <a:schemeClr val="bg1"/>
                </a:solidFill>
              </a:rPr>
              <a:t>Field </a:t>
            </a:r>
            <a:r>
              <a:rPr lang="de-DE" b="1" dirty="0" err="1">
                <a:solidFill>
                  <a:schemeClr val="bg1"/>
                </a:solidFill>
              </a:rPr>
              <a:t>Compensation</a:t>
            </a:r>
            <a:r>
              <a:rPr lang="de-DE" b="1" dirty="0">
                <a:solidFill>
                  <a:schemeClr val="bg1"/>
                </a:solidFill>
              </a:rPr>
              <a:t> System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000" y="1080000"/>
            <a:ext cx="4552950" cy="30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uppieren 5"/>
          <p:cNvGrpSpPr/>
          <p:nvPr/>
        </p:nvGrpSpPr>
        <p:grpSpPr>
          <a:xfrm>
            <a:off x="4356712" y="2781800"/>
            <a:ext cx="4598595" cy="3473449"/>
            <a:chOff x="4356712" y="2781800"/>
            <a:chExt cx="4598595" cy="3473449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2357" y="3165974"/>
              <a:ext cx="4552950" cy="308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4356712" y="2781800"/>
              <a:ext cx="1081088" cy="719138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612973" y="4292451"/>
            <a:ext cx="3382963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de-DE" b="1" dirty="0" smtClean="0">
                <a:solidFill>
                  <a:schemeClr val="bg1"/>
                </a:solidFill>
              </a:rPr>
              <a:t>Verlust von Signalelektronen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612972" y="5372571"/>
            <a:ext cx="3382963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de-DE" b="1" dirty="0" smtClean="0">
                <a:solidFill>
                  <a:schemeClr val="bg1"/>
                </a:solidFill>
              </a:rPr>
              <a:t>Sekundärelektronen aus Ober-</a:t>
            </a:r>
          </a:p>
          <a:p>
            <a:pPr algn="ctr"/>
            <a:r>
              <a:rPr lang="de-DE" b="1" dirty="0" err="1" smtClean="0">
                <a:solidFill>
                  <a:schemeClr val="bg1"/>
                </a:solidFill>
              </a:rPr>
              <a:t>fläche</a:t>
            </a:r>
            <a:r>
              <a:rPr lang="de-DE" b="1" dirty="0" smtClean="0">
                <a:solidFill>
                  <a:schemeClr val="bg1"/>
                </a:solidFill>
              </a:rPr>
              <a:t> zum Detektor geleitet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500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Reich Obertrubach-Bärnfels 2011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Reich Obertrubach-Bärnfels 2011</Template>
  <TotalTime>51</TotalTime>
  <Words>861</Words>
  <Application>Microsoft Macintosh PowerPoint</Application>
  <PresentationFormat>On-screen Show (4:3)</PresentationFormat>
  <Paragraphs>242</Paragraphs>
  <Slides>20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Reich Obertrubach-Bärnfels 2011</vt:lpstr>
      <vt:lpstr>Slide 1</vt:lpstr>
      <vt:lpstr>Inhalt</vt:lpstr>
      <vt:lpstr>Ziel des KATRIN Experiments ist die Messung der Neutrinomasse</vt:lpstr>
      <vt:lpstr>KATRIN muss verschiedene Anforderungen erfüllen </vt:lpstr>
      <vt:lpstr>Eine Übersicht über das KATRIN Experiment</vt:lpstr>
      <vt:lpstr>Die kinetische Energie der Elektronen wird mit einem Retardierungspotential analysiert</vt:lpstr>
      <vt:lpstr>Durch adiabatische Kollimation werden die Elektronenimpulse transversal ausgerichtet</vt:lpstr>
      <vt:lpstr>Elektrische und magnetische Felder müssen genau aufeinander abgestimmt sein</vt:lpstr>
      <vt:lpstr>Luftspulensysteme beeinflussen das Magnetfeld am Hauptspektrometer</vt:lpstr>
      <vt:lpstr>Luftspulensysteme beeinflussen das Magnetfeld am Hauptspektrometer</vt:lpstr>
      <vt:lpstr>Das Erdmagnetfeld wird durch zwei senkrechte Cosinusspulensystem kompensiert</vt:lpstr>
      <vt:lpstr>Das LFCS ist ein System aus 14 axial ausgerichteten Spulen</vt:lpstr>
      <vt:lpstr>Die Luftspulensysteme umschließen das KATRIN Hauptspektrometer</vt:lpstr>
      <vt:lpstr>Die Inbetriebnahmemessungen wurden im zentralen Spektrometerbereich durchgeführt</vt:lpstr>
      <vt:lpstr>Lasertrackermessungen liefern die erforderliche Ortsauflösung</vt:lpstr>
      <vt:lpstr>Die simulierten Magnetfeldwerte sind systematisch niedriger als die Messwerte</vt:lpstr>
      <vt:lpstr>Die Differenz zwischen gemessenen und simulierten Werten ist ausreichend gering </vt:lpstr>
      <vt:lpstr>Zur Überprüfung wurden Messungen von Strom und Magnetfeld simultan durchgeführt</vt:lpstr>
      <vt:lpstr>Der lineare Anstieg der Magnetfeldwerte mit dem Strom schließt eine Magnetisierung aus</vt:lpstr>
      <vt:lpstr>Zusammenfassung</vt:lpstr>
    </vt:vector>
  </TitlesOfParts>
  <Company> COMPANYNAME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Reich, Jan</dc:creator>
  <cp:lastModifiedBy>pi4</cp:lastModifiedBy>
  <cp:revision>84</cp:revision>
  <dcterms:created xsi:type="dcterms:W3CDTF">2011-10-10T11:44:50Z</dcterms:created>
  <dcterms:modified xsi:type="dcterms:W3CDTF">2011-10-10T12:36:11Z</dcterms:modified>
</cp:coreProperties>
</file>